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63" r:id="rId3"/>
    <p:sldMasterId id="2147483666" r:id="rId4"/>
  </p:sldMasterIdLst>
  <p:notesMasterIdLst>
    <p:notesMasterId r:id="rId18"/>
  </p:notesMasterIdLst>
  <p:handoutMasterIdLst>
    <p:handoutMasterId r:id="rId19"/>
  </p:handoutMasterIdLst>
  <p:sldIdLst>
    <p:sldId id="313" r:id="rId5"/>
    <p:sldId id="334" r:id="rId6"/>
    <p:sldId id="351" r:id="rId7"/>
    <p:sldId id="335" r:id="rId8"/>
    <p:sldId id="352" r:id="rId9"/>
    <p:sldId id="353" r:id="rId10"/>
    <p:sldId id="343" r:id="rId11"/>
    <p:sldId id="344" r:id="rId12"/>
    <p:sldId id="345" r:id="rId13"/>
    <p:sldId id="341" r:id="rId14"/>
    <p:sldId id="342" r:id="rId15"/>
    <p:sldId id="354" r:id="rId16"/>
    <p:sldId id="350" r:id="rId17"/>
  </p:sldIdLst>
  <p:sldSz cx="9144000" cy="5143500" type="screen16x9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el Cederberg" initials="CC" lastIdx="7" clrIdx="0">
    <p:extLst>
      <p:ext uri="{19B8F6BF-5375-455C-9EA6-DF929625EA0E}">
        <p15:presenceInfo xmlns:p15="http://schemas.microsoft.com/office/powerpoint/2012/main" userId="S-1-5-21-2241567986-634988314-1362343010-1494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60" autoAdjust="0"/>
    <p:restoredTop sz="90206" autoAdjust="0"/>
  </p:normalViewPr>
  <p:slideViewPr>
    <p:cSldViewPr snapToGrid="0" snapToObjects="1">
      <p:cViewPr varScale="1">
        <p:scale>
          <a:sx n="103" d="100"/>
          <a:sy n="103" d="100"/>
        </p:scale>
        <p:origin x="1114" y="8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6" y="1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A945-BE08-1B46-8413-6A5263A27AC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40B72-058A-2D4C-873C-A488ACFBA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300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1B3ED-92BC-DC4E-AB7C-EF538A1098F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B6158-C7CB-0F44-B0F2-0892C423F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9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C084B-7047-4F69-A78E-60BC252BCC38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499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3FA81-7948-4C7A-9585-86E1837DC2FB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381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6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59009-0DA4-7A4A-9B21-3700F06FB32D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19100"/>
            <a:ext cx="9144000" cy="42862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2E3A-08A8-432D-8F80-B0CF8996F30B}" type="datetimeFigureOut">
              <a:rPr lang="sv-SE" smtClean="0"/>
              <a:t>2017-10-18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DAE1-0528-4DFD-BF5A-930BFC7E4A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313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65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28625" y="642937"/>
            <a:ext cx="8286750" cy="4822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428596" y="1285866"/>
            <a:ext cx="8286808" cy="337544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April 25-27, '17</a:t>
            </a: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643188" y="4869657"/>
            <a:ext cx="52197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cap="small" baseline="0">
                <a:solidFill>
                  <a:srgbClr val="FFFFFF"/>
                </a:solidFill>
                <a:latin typeface="Arial" pitchFamily="34" charset="0"/>
                <a:ea typeface="Helvetica" pitchFamily="-65" charset="0"/>
              </a:defRPr>
            </a:lvl1pPr>
          </a:lstStyle>
          <a:p>
            <a:pPr>
              <a:defRPr/>
            </a:pPr>
            <a:r>
              <a:rPr lang="en-US" dirty="0"/>
              <a:t>Physical Resource Theory, Dept. of Energy &amp; Environment  |  Martin Persson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9843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tx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83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19100"/>
            <a:ext cx="9144000" cy="472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B1F02E3A-08A8-432D-8F80-B0CF8996F30B}" type="datetimeFigureOut">
              <a:rPr lang="sv-SE" smtClean="0"/>
              <a:t>2017-10-18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D69DAE1-0528-4DFD-BF5A-930BFC7E4A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2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491E-85A9-A94D-B0E9-7043E147B49A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573867"/>
            <a:ext cx="8228012" cy="2036232"/>
          </a:xfrm>
          <a:prstGeom prst="rect">
            <a:avLst/>
          </a:prstGeom>
        </p:spPr>
        <p:txBody>
          <a:bodyPr vert="horz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/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49"/>
            <a:ext cx="8228012" cy="1001183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1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C3D7-77A6-874E-83A9-BAEA88BCCA67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6666" y="421200"/>
            <a:ext cx="2917334" cy="4284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58788" y="1651000"/>
            <a:ext cx="5664209" cy="29591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tx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4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C3D7-77A6-874E-83A9-BAEA88BCCA67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21200"/>
            <a:ext cx="9144000" cy="4284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59009-0DA4-7A4A-9B21-3700F06FB32D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573866"/>
            <a:ext cx="8228012" cy="2036233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bg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49"/>
            <a:ext cx="8228012" cy="1001183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39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59009-0DA4-7A4A-9B21-3700F06FB32D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6666" y="421200"/>
            <a:ext cx="2917334" cy="4284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58788" y="1651000"/>
            <a:ext cx="5664209" cy="29591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bg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fisk_skiss.ai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Chalmers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2220688"/>
            <a:ext cx="2736304" cy="32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1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lmers_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29284"/>
            <a:ext cx="1393371" cy="1672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413821"/>
            <a:ext cx="6254750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fisk_skiss_liten.ai"/>
          <p:cNvPicPr>
            <a:picLocks noChangeAspect="1"/>
          </p:cNvPicPr>
          <p:nvPr userDrawn="1"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58" y="4233"/>
            <a:ext cx="3182042" cy="11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33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0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ABA6ABB-0B25-7449-AB4B-8AF87CD2F9F0}" type="datetime1">
              <a:rPr lang="en-US" smtClean="0"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8" name="Picture 7" descr="Chalmers_white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29284"/>
            <a:ext cx="1393371" cy="16720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7200" y="4706471"/>
            <a:ext cx="822960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fisk_skiss_liten.ai"/>
          <p:cNvPicPr>
            <a:picLocks noChangeAspect="1"/>
          </p:cNvPicPr>
          <p:nvPr userDrawn="1"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58" y="4233"/>
            <a:ext cx="3182042" cy="11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6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74" r:id="rId3"/>
    <p:sldLayoutId id="2147483665" r:id="rId4"/>
    <p:sldLayoutId id="2147483673" r:id="rId5"/>
    <p:sldLayoutId id="2147483669" r:id="rId6"/>
    <p:sldLayoutId id="2147483678" r:id="rId7"/>
    <p:sldLayoutId id="2147483681" r:id="rId8"/>
    <p:sldLayoutId id="2147483682" r:id="rId9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ancezChalmers_white_center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258" y="1041400"/>
            <a:ext cx="26797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4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3710" y="2794108"/>
            <a:ext cx="7599874" cy="1790700"/>
          </a:xfrm>
        </p:spPr>
        <p:txBody>
          <a:bodyPr/>
          <a:lstStyle/>
          <a:p>
            <a:r>
              <a:rPr lang="sv-SE" sz="4000" dirty="0">
                <a:latin typeface="Calibri" panose="020F0502020204030204" pitchFamily="34" charset="0"/>
              </a:rPr>
              <a:t>Chalmers – for a </a:t>
            </a:r>
            <a:r>
              <a:rPr lang="sv-SE" sz="4000" dirty="0" err="1">
                <a:latin typeface="Calibri" panose="020F0502020204030204" pitchFamily="34" charset="0"/>
              </a:rPr>
              <a:t>sustainable</a:t>
            </a:r>
            <a:r>
              <a:rPr lang="sv-SE" sz="4000" dirty="0">
                <a:latin typeface="Calibri" panose="020F0502020204030204" pitchFamily="34" charset="0"/>
              </a:rPr>
              <a:t> </a:t>
            </a:r>
            <a:r>
              <a:rPr lang="sv-SE" sz="4000" dirty="0" err="1">
                <a:latin typeface="Calibri" panose="020F0502020204030204" pitchFamily="34" charset="0"/>
              </a:rPr>
              <a:t>future</a:t>
            </a:r>
            <a:br>
              <a:rPr lang="sv-SE" sz="4000" dirty="0">
                <a:latin typeface="Calibri" panose="020F0502020204030204" pitchFamily="34" charset="0"/>
              </a:rPr>
            </a:br>
            <a:br>
              <a:rPr lang="sv-SE" sz="4000" dirty="0">
                <a:latin typeface="Calibri" panose="020F0502020204030204" pitchFamily="34" charset="0"/>
              </a:rPr>
            </a:br>
            <a:br>
              <a:rPr lang="sv-SE" sz="3600" dirty="0">
                <a:latin typeface="Calibri" panose="020F0502020204030204" pitchFamily="34" charset="0"/>
              </a:rPr>
            </a:br>
            <a:r>
              <a:rPr lang="sv-SE" sz="2800" b="0" dirty="0">
                <a:latin typeface="Calibri" panose="020F0502020204030204" pitchFamily="34" charset="0"/>
              </a:rPr>
              <a:t>Fredrik Hedenus</a:t>
            </a:r>
            <a:br>
              <a:rPr lang="sv-SE" sz="2400" b="0" dirty="0">
                <a:latin typeface="Calibri" panose="020F0502020204030204" pitchFamily="34" charset="0"/>
              </a:rPr>
            </a:br>
            <a:r>
              <a:rPr lang="en-US" sz="1800" b="0" dirty="0">
                <a:latin typeface="Calibri" panose="020F0502020204030204" pitchFamily="34" charset="0"/>
              </a:rPr>
              <a:t>Associate professor, Senior Researcher</a:t>
            </a:r>
            <a:br>
              <a:rPr lang="en-US" sz="1800" b="0" dirty="0">
                <a:latin typeface="Calibri" panose="020F0502020204030204" pitchFamily="34" charset="0"/>
              </a:rPr>
            </a:br>
            <a:r>
              <a:rPr lang="en-US" sz="1800" b="0" dirty="0">
                <a:latin typeface="Calibri" panose="020F0502020204030204" pitchFamily="34" charset="0"/>
              </a:rPr>
              <a:t>Division of Physical Resource Theory, </a:t>
            </a:r>
            <a:br>
              <a:rPr lang="en-US" sz="1800" b="0" dirty="0">
                <a:latin typeface="Calibri" panose="020F0502020204030204" pitchFamily="34" charset="0"/>
              </a:rPr>
            </a:br>
            <a:r>
              <a:rPr lang="en-US" sz="1800" b="0" dirty="0">
                <a:latin typeface="Calibri" panose="020F0502020204030204" pitchFamily="34" charset="0"/>
              </a:rPr>
              <a:t>Department of Space, Earth and the Environment</a:t>
            </a:r>
            <a:endParaRPr lang="en-US" sz="14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7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6239"/>
            <a:ext cx="7886700" cy="994172"/>
          </a:xfrm>
        </p:spPr>
        <p:txBody>
          <a:bodyPr/>
          <a:lstStyle/>
          <a:p>
            <a:r>
              <a:rPr lang="en-US" dirty="0"/>
              <a:t>How can an university contribute to a sustainable future?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112" y="2201662"/>
            <a:ext cx="7725237" cy="24310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Discuss with your neighbor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DAE1-0528-4DFD-BF5A-930BFC7E4AB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34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555" y="1641077"/>
            <a:ext cx="7886700" cy="3263504"/>
          </a:xfrm>
        </p:spPr>
        <p:txBody>
          <a:bodyPr/>
          <a:lstStyle/>
          <a:p>
            <a:r>
              <a:rPr lang="en-US" dirty="0"/>
              <a:t>Knowledge production for present and future generations</a:t>
            </a:r>
          </a:p>
          <a:p>
            <a:r>
              <a:rPr lang="en-US" dirty="0"/>
              <a:t>To keep and manage knowledge for future generations</a:t>
            </a:r>
          </a:p>
          <a:p>
            <a:r>
              <a:rPr lang="en-US" dirty="0"/>
              <a:t>Develop technologies that address important needs today and in the future</a:t>
            </a:r>
          </a:p>
          <a:p>
            <a:r>
              <a:rPr lang="en-US" dirty="0"/>
              <a:t>Assess technologies. Where are the risks, how can they be alleviated?</a:t>
            </a:r>
          </a:p>
          <a:p>
            <a:r>
              <a:rPr lang="en-US" dirty="0"/>
              <a:t>Participate in societal debates and provide knowledge based perspectives.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DAE1-0528-4DFD-BF5A-930BFC7E4AB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5743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383273"/>
            <a:ext cx="7886700" cy="994172"/>
          </a:xfrm>
        </p:spPr>
        <p:txBody>
          <a:bodyPr/>
          <a:lstStyle/>
          <a:p>
            <a:r>
              <a:rPr lang="en-US" dirty="0"/>
              <a:t>What is Chalmers doing?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34857"/>
            <a:ext cx="6342150" cy="20641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BB98-B291-4D20-90AC-E5B6657F5013}" type="datetime1">
              <a:rPr lang="sv-SE" smtClean="0"/>
              <a:t>2017-10-18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DAE1-0528-4DFD-BF5A-930BFC7E4AB2}" type="slidenum">
              <a:rPr lang="sv-SE" smtClean="0"/>
              <a:t>12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5" y="1269420"/>
            <a:ext cx="3142500" cy="2102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764" y="880359"/>
            <a:ext cx="4194771" cy="242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554" y="3134857"/>
            <a:ext cx="4124866" cy="23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49910"/>
            <a:ext cx="7886700" cy="815255"/>
          </a:xfrm>
        </p:spPr>
        <p:txBody>
          <a:bodyPr/>
          <a:lstStyle/>
          <a:p>
            <a:r>
              <a:rPr lang="en-US" dirty="0"/>
              <a:t>But does sustainability have to do with your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42165"/>
            <a:ext cx="7886700" cy="16859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That we will discuss and reflect on in the course: </a:t>
            </a:r>
            <a:r>
              <a:rPr lang="sv-SE" sz="2800" i="1" dirty="0" err="1"/>
              <a:t>Sustainable</a:t>
            </a:r>
            <a:r>
              <a:rPr lang="sv-SE" sz="2800" i="1" dirty="0"/>
              <a:t> </a:t>
            </a:r>
            <a:r>
              <a:rPr lang="sv-SE" sz="2800" i="1" dirty="0" err="1"/>
              <a:t>development</a:t>
            </a:r>
            <a:r>
              <a:rPr lang="sv-SE" sz="2800" i="1" dirty="0"/>
              <a:t>: </a:t>
            </a:r>
            <a:r>
              <a:rPr lang="sv-SE" sz="2800" i="1" dirty="0" err="1"/>
              <a:t>Ethics</a:t>
            </a:r>
            <a:r>
              <a:rPr lang="sv-SE" sz="2800" i="1" dirty="0"/>
              <a:t>, </a:t>
            </a:r>
            <a:r>
              <a:rPr lang="sv-SE" sz="2800" i="1" dirty="0" err="1"/>
              <a:t>technology</a:t>
            </a:r>
            <a:r>
              <a:rPr lang="sv-SE" sz="2800" i="1" dirty="0"/>
              <a:t>, </a:t>
            </a:r>
            <a:r>
              <a:rPr lang="sv-SE" sz="2800" i="1" dirty="0" err="1"/>
              <a:t>society</a:t>
            </a:r>
            <a:r>
              <a:rPr lang="sv-SE" sz="2800" i="1" dirty="0"/>
              <a:t> and the researcher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DAE1-0528-4DFD-BF5A-930BFC7E4AB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885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7831" y="770993"/>
            <a:ext cx="7886700" cy="994172"/>
          </a:xfrm>
        </p:spPr>
        <p:txBody>
          <a:bodyPr/>
          <a:lstStyle/>
          <a:p>
            <a:r>
              <a:rPr lang="en-US" dirty="0"/>
              <a:t>Definition of sustainable development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765165"/>
            <a:ext cx="7886700" cy="2867558"/>
          </a:xfrm>
        </p:spPr>
        <p:txBody>
          <a:bodyPr/>
          <a:lstStyle/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dirty="0"/>
              <a:t>Sustainable development is development that meets the needs of the present generation without compromising the ability of future generations to meet their own needs. (WCED 1987) </a:t>
            </a:r>
            <a:endParaRPr lang="sv-SE" sz="2100" dirty="0"/>
          </a:p>
          <a:p>
            <a:pPr marL="0" indent="0">
              <a:buNone/>
            </a:pPr>
            <a:r>
              <a:rPr lang="en-US" sz="2100" dirty="0"/>
              <a:t>  </a:t>
            </a:r>
            <a:endParaRPr lang="sv-SE" sz="2100" dirty="0"/>
          </a:p>
          <a:p>
            <a:pPr marL="0" indent="0">
              <a:buNone/>
            </a:pPr>
            <a:r>
              <a:rPr lang="en-US" sz="1800" dirty="0"/>
              <a:t> 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24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3379"/>
            <a:ext cx="9206144" cy="9206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88" y="664462"/>
            <a:ext cx="5391150" cy="99417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How can 10 billion people live a decent life on earth today and in the future?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C7D4-3FAA-4B3C-BED1-E1A4B8CDE5B9}" type="datetime1">
              <a:rPr lang="sv-SE" smtClean="0"/>
              <a:t>2017-10-18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DAE1-0528-4DFD-BF5A-930BFC7E4AB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888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94497" y="1714499"/>
            <a:ext cx="2132471" cy="1068621"/>
          </a:xfrm>
          <a:prstGeom prst="ellipse">
            <a:avLst/>
          </a:prstGeom>
          <a:solidFill>
            <a:srgbClr val="008A3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3855134" y="2068385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Sustain</a:t>
            </a:r>
          </a:p>
        </p:txBody>
      </p:sp>
      <p:sp>
        <p:nvSpPr>
          <p:cNvPr id="4" name="Oval 3"/>
          <p:cNvSpPr/>
          <p:nvPr/>
        </p:nvSpPr>
        <p:spPr>
          <a:xfrm>
            <a:off x="3365950" y="2680324"/>
            <a:ext cx="2260439" cy="1039419"/>
          </a:xfrm>
          <a:prstGeom prst="ellipse">
            <a:avLst/>
          </a:prstGeom>
          <a:solidFill>
            <a:srgbClr val="EFB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4039401" y="3065954"/>
            <a:ext cx="106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4" y="1120285"/>
            <a:ext cx="2388656" cy="158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30" y="376348"/>
            <a:ext cx="2302643" cy="143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10" y="1352708"/>
            <a:ext cx="2597155" cy="173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8" y="2822165"/>
            <a:ext cx="2627677" cy="175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86" y="3559334"/>
            <a:ext cx="2259115" cy="15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60" y="2895458"/>
            <a:ext cx="1450998" cy="18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64" y="3649913"/>
            <a:ext cx="2464170" cy="138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261" y="363898"/>
            <a:ext cx="2635298" cy="15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82434" y="936142"/>
            <a:ext cx="1692663" cy="169266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 sz="1350"/>
          </a:p>
        </p:txBody>
      </p:sp>
      <p:sp>
        <p:nvSpPr>
          <p:cNvPr id="16" name="Rectangle 15"/>
          <p:cNvSpPr/>
          <p:nvPr/>
        </p:nvSpPr>
        <p:spPr>
          <a:xfrm>
            <a:off x="770013" y="2749656"/>
            <a:ext cx="1690758" cy="169075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0102" y="912968"/>
            <a:ext cx="3227770" cy="794687"/>
          </a:xfrm>
        </p:spPr>
        <p:txBody>
          <a:bodyPr/>
          <a:lstStyle/>
          <a:p>
            <a:r>
              <a:rPr lang="en-US" dirty="0"/>
              <a:t>What constitutes a sustainability issue?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Physical Resource Theory, Dept. of Energy &amp; Environment  |  Martin Persson</a:t>
            </a:r>
            <a:endParaRPr lang="sv-SE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4059" y="2700817"/>
            <a:ext cx="356153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60771" y="954429"/>
            <a:ext cx="0" cy="352772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FB3C9DA-6A9C-4415-9DCD-7E505860794D}"/>
              </a:ext>
            </a:extLst>
          </p:cNvPr>
          <p:cNvGrpSpPr/>
          <p:nvPr/>
        </p:nvGrpSpPr>
        <p:grpSpPr>
          <a:xfrm>
            <a:off x="413972" y="668440"/>
            <a:ext cx="4341712" cy="4162431"/>
            <a:chOff x="414721" y="642059"/>
            <a:chExt cx="4341712" cy="41624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B92D14-D9F5-4D72-BE7A-A0776C6E5379}"/>
                </a:ext>
              </a:extLst>
            </p:cNvPr>
            <p:cNvGrpSpPr/>
            <p:nvPr/>
          </p:nvGrpSpPr>
          <p:grpSpPr>
            <a:xfrm>
              <a:off x="853913" y="912968"/>
              <a:ext cx="3511685" cy="3527725"/>
              <a:chOff x="711566" y="912968"/>
              <a:chExt cx="3511685" cy="352772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522711" y="923025"/>
                <a:ext cx="1693616" cy="1693616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v-SE" sz="135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30588" y="2747751"/>
                <a:ext cx="1692663" cy="1692663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v-SE" sz="135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1566" y="912968"/>
                <a:ext cx="2913467" cy="3527725"/>
              </a:xfrm>
              <a:prstGeom prst="rect">
                <a:avLst/>
              </a:prstGeom>
              <a:gradFill flip="none" rotWithShape="1">
                <a:gsLst>
                  <a:gs pos="50000">
                    <a:srgbClr val="009900">
                      <a:alpha val="50000"/>
                    </a:srgbClr>
                  </a:gs>
                  <a:gs pos="0">
                    <a:srgbClr val="009900">
                      <a:alpha val="50000"/>
                    </a:srgb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Text Placeholder 2"/>
              <p:cNvSpPr txBox="1">
                <a:spLocks/>
              </p:cNvSpPr>
              <p:nvPr/>
            </p:nvSpPr>
            <p:spPr bwMode="auto">
              <a:xfrm rot="16200000">
                <a:off x="-63022" y="2504075"/>
                <a:ext cx="3186354" cy="345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marL="161925" indent="-161925" algn="l" defTabSz="457200" rtl="0" eaLnBrk="1" fontAlgn="base" hangingPunct="1">
                  <a:spcBef>
                    <a:spcPts val="35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rgbClr val="464646"/>
                    </a:solidFill>
                    <a:latin typeface="WinterthurCondensed" pitchFamily="2" charset="0"/>
                    <a:ea typeface="ＭＳ Ｐゴシック" charset="-128"/>
                    <a:cs typeface="WinterthurCondensed" pitchFamily="2" charset="0"/>
                  </a:defRPr>
                </a:lvl1pPr>
                <a:lvl2pPr marL="161925" indent="-161925" algn="l" defTabSz="457200" rtl="0" eaLnBrk="1" fontAlgn="base" hangingPunct="1">
                  <a:spcBef>
                    <a:spcPts val="35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rgbClr val="464646"/>
                    </a:solidFill>
                    <a:latin typeface="WinterthurCondensed" pitchFamily="2" charset="0"/>
                    <a:ea typeface="Arial" pitchFamily="-65" charset="0"/>
                    <a:cs typeface="Arial"/>
                  </a:defRPr>
                </a:lvl2pPr>
                <a:lvl3pPr marL="161925" indent="-161925" algn="l" defTabSz="457200" rtl="0" eaLnBrk="1" fontAlgn="base" hangingPunct="1">
                  <a:spcBef>
                    <a:spcPts val="350"/>
                  </a:spcBef>
                  <a:spcAft>
                    <a:spcPct val="0"/>
                  </a:spcAft>
                  <a:buFont typeface="Arial" charset="0"/>
                  <a:buChar char="•"/>
                  <a:defRPr sz="1600" kern="1200">
                    <a:solidFill>
                      <a:srgbClr val="464646"/>
                    </a:solidFill>
                    <a:latin typeface="Helvetica"/>
                    <a:ea typeface="ＭＳ Ｐゴシック" charset="-128"/>
                    <a:cs typeface="Helvetica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Helvetica"/>
                    <a:ea typeface="ＭＳ Ｐゴシック" charset="-128"/>
                    <a:cs typeface="Helvetica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Helvetica"/>
                    <a:ea typeface="ＭＳ Ｐゴシック" charset="-128"/>
                    <a:cs typeface="Helvetica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SUSTAINABLE DEVELOPMENT</a:t>
                </a:r>
              </a:p>
            </p:txBody>
          </p:sp>
        </p:grpSp>
        <p:sp>
          <p:nvSpPr>
            <p:cNvPr id="31" name="Text Placeholder 2"/>
            <p:cNvSpPr txBox="1">
              <a:spLocks/>
            </p:cNvSpPr>
            <p:nvPr/>
          </p:nvSpPr>
          <p:spPr bwMode="auto">
            <a:xfrm>
              <a:off x="1106511" y="642059"/>
              <a:ext cx="3564396" cy="345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ＭＳ Ｐゴシック" charset="-128"/>
                  <a:cs typeface="WinterthurCondensed" pitchFamily="2" charset="0"/>
                </a:defRPr>
              </a:lvl1pPr>
              <a:lvl2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Arial" pitchFamily="-65" charset="0"/>
                  <a:cs typeface="Arial"/>
                </a:defRPr>
              </a:lvl2pPr>
              <a:lvl3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rgbClr val="464646"/>
                  </a:solidFill>
                  <a:latin typeface="Helvetica"/>
                  <a:ea typeface="ＭＳ Ｐゴシック" charset="-128"/>
                  <a:cs typeface="Helvetica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/>
                <a:t>(Mainly) future generations</a:t>
              </a:r>
            </a:p>
          </p:txBody>
        </p:sp>
        <p:sp>
          <p:nvSpPr>
            <p:cNvPr id="32" name="Text Placeholder 2"/>
            <p:cNvSpPr txBox="1">
              <a:spLocks/>
            </p:cNvSpPr>
            <p:nvPr/>
          </p:nvSpPr>
          <p:spPr bwMode="auto">
            <a:xfrm>
              <a:off x="918089" y="4458980"/>
              <a:ext cx="3550079" cy="345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ＭＳ Ｐゴシック" charset="-128"/>
                  <a:cs typeface="WinterthurCondensed" pitchFamily="2" charset="0"/>
                </a:defRPr>
              </a:lvl1pPr>
              <a:lvl2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Arial" pitchFamily="-65" charset="0"/>
                  <a:cs typeface="Arial"/>
                </a:defRPr>
              </a:lvl2pPr>
              <a:lvl3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rgbClr val="464646"/>
                  </a:solidFill>
                  <a:latin typeface="Helvetica"/>
                  <a:ea typeface="ＭＳ Ｐゴシック" charset="-128"/>
                  <a:cs typeface="Helvetica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/>
                <a:t>(Mainly) current generation</a:t>
              </a:r>
            </a:p>
          </p:txBody>
        </p:sp>
        <p:sp>
          <p:nvSpPr>
            <p:cNvPr id="33" name="Text Placeholder 2"/>
            <p:cNvSpPr txBox="1">
              <a:spLocks/>
            </p:cNvSpPr>
            <p:nvPr/>
          </p:nvSpPr>
          <p:spPr bwMode="auto">
            <a:xfrm rot="16200000">
              <a:off x="-1176387" y="2700817"/>
              <a:ext cx="3527726" cy="345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ＭＳ Ｐゴシック" charset="-128"/>
                  <a:cs typeface="WinterthurCondensed" pitchFamily="2" charset="0"/>
                </a:defRPr>
              </a:lvl1pPr>
              <a:lvl2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Arial" pitchFamily="-65" charset="0"/>
                  <a:cs typeface="Arial"/>
                </a:defRPr>
              </a:lvl2pPr>
              <a:lvl3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rgbClr val="464646"/>
                  </a:solidFill>
                  <a:latin typeface="Helvetica"/>
                  <a:ea typeface="ＭＳ Ｐゴシック" charset="-128"/>
                  <a:cs typeface="Helvetica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/>
                <a:t>(Mainly) basic needs</a:t>
              </a:r>
            </a:p>
          </p:txBody>
        </p:sp>
        <p:sp>
          <p:nvSpPr>
            <p:cNvPr id="34" name="Text Placeholder 2"/>
            <p:cNvSpPr txBox="1">
              <a:spLocks/>
            </p:cNvSpPr>
            <p:nvPr/>
          </p:nvSpPr>
          <p:spPr bwMode="auto">
            <a:xfrm rot="16200000">
              <a:off x="2818386" y="2586224"/>
              <a:ext cx="3530583" cy="345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ＭＳ Ｐゴシック" charset="-128"/>
                  <a:cs typeface="WinterthurCondensed" pitchFamily="2" charset="0"/>
                </a:defRPr>
              </a:lvl1pPr>
              <a:lvl2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464646"/>
                  </a:solidFill>
                  <a:latin typeface="WinterthurCondensed" pitchFamily="2" charset="0"/>
                  <a:ea typeface="Arial" pitchFamily="-65" charset="0"/>
                  <a:cs typeface="Arial"/>
                </a:defRPr>
              </a:lvl2pPr>
              <a:lvl3pPr marL="161925" indent="-161925" algn="l" defTabSz="457200" rtl="0" eaLnBrk="1" fontAlgn="base" hangingPunct="1">
                <a:spcBef>
                  <a:spcPts val="35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rgbClr val="464646"/>
                  </a:solidFill>
                  <a:latin typeface="Helvetica"/>
                  <a:ea typeface="ＭＳ Ｐゴシック" charset="-128"/>
                  <a:cs typeface="Helvetica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Helvetica"/>
                  <a:ea typeface="ＭＳ Ｐゴシック" charset="-128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/>
                <a:t>(Mainly) wants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56876" y="1149889"/>
              <a:ext cx="1954476" cy="435006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/>
            <a:p>
              <a:r>
                <a:rPr lang="en-US" sz="1600" dirty="0"/>
                <a:t>Climate change</a:t>
              </a:r>
              <a:endParaRPr lang="en-US" sz="1600" b="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089194" y="3955812"/>
            <a:ext cx="1954476" cy="43500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sz="1600" dirty="0"/>
              <a:t>Entertainment app</a:t>
            </a:r>
            <a:endParaRPr lang="en-US" sz="16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634504" y="3788045"/>
            <a:ext cx="1954476" cy="43500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sz="1600" dirty="0"/>
              <a:t>Famine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8865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a typeface="ＭＳ Ｐゴシック" pitchFamily="-65" charset="-128"/>
              </a:rPr>
              <a:t>The three dimensions of sustainable development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Physical Resource Theory, Dept. of Energy &amp; Environment  |  Martin Persson</a:t>
            </a:r>
            <a:endParaRPr lang="sv-SE" dirty="0"/>
          </a:p>
        </p:txBody>
      </p:sp>
      <p:grpSp>
        <p:nvGrpSpPr>
          <p:cNvPr id="6" name="Group 5"/>
          <p:cNvGrpSpPr/>
          <p:nvPr/>
        </p:nvGrpSpPr>
        <p:grpSpPr>
          <a:xfrm>
            <a:off x="428625" y="1562470"/>
            <a:ext cx="5084408" cy="3215400"/>
            <a:chOff x="251520" y="3088242"/>
            <a:chExt cx="4464496" cy="2861038"/>
          </a:xfrm>
        </p:grpSpPr>
        <p:grpSp>
          <p:nvGrpSpPr>
            <p:cNvPr id="7" name="Group 6"/>
            <p:cNvGrpSpPr/>
            <p:nvPr/>
          </p:nvGrpSpPr>
          <p:grpSpPr>
            <a:xfrm>
              <a:off x="3154883" y="3088242"/>
              <a:ext cx="1417117" cy="1348870"/>
              <a:chOff x="611560" y="3481834"/>
              <a:chExt cx="2592288" cy="2467446"/>
            </a:xfrm>
            <a:solidFill>
              <a:srgbClr val="F8FAF4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907976" y="4293096"/>
                <a:ext cx="432048" cy="1440480"/>
              </a:xfrm>
              <a:prstGeom prst="rect">
                <a:avLst/>
              </a:prstGeom>
              <a:solidFill>
                <a:srgbClr val="92D050">
                  <a:alpha val="78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700064" y="4293096"/>
                <a:ext cx="432048" cy="14404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492152" y="4293096"/>
                <a:ext cx="432048" cy="14404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11560" y="5796880"/>
                <a:ext cx="2592288" cy="1524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/>
              <p:cNvSpPr/>
              <p:nvPr/>
            </p:nvSpPr>
            <p:spPr>
              <a:xfrm>
                <a:off x="611560" y="3481834"/>
                <a:ext cx="2592288" cy="72040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761718" y="3099926"/>
              <a:ext cx="1594258" cy="1517480"/>
              <a:chOff x="611560" y="3481834"/>
              <a:chExt cx="2592288" cy="2467446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42" name="Rectangle 41"/>
              <p:cNvSpPr/>
              <p:nvPr/>
            </p:nvSpPr>
            <p:spPr>
              <a:xfrm>
                <a:off x="907976" y="4293096"/>
                <a:ext cx="432048" cy="14404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700064" y="4293096"/>
                <a:ext cx="432048" cy="1440480"/>
              </a:xfrm>
              <a:prstGeom prst="rect">
                <a:avLst/>
              </a:prstGeom>
              <a:solidFill>
                <a:srgbClr val="92D050">
                  <a:alpha val="61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492152" y="4293096"/>
                <a:ext cx="432048" cy="1440480"/>
              </a:xfrm>
              <a:prstGeom prst="rect">
                <a:avLst/>
              </a:prstGeom>
              <a:solidFill>
                <a:srgbClr val="92D050">
                  <a:alpha val="40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11560" y="5796880"/>
                <a:ext cx="2592288" cy="152400"/>
              </a:xfrm>
              <a:prstGeom prst="rect">
                <a:avLst/>
              </a:prstGeom>
              <a:solidFill>
                <a:srgbClr val="92D050">
                  <a:alpha val="34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>
                <a:off x="611560" y="3481834"/>
                <a:ext cx="2592288" cy="720400"/>
              </a:xfrm>
              <a:prstGeom prst="triangle">
                <a:avLst/>
              </a:prstGeom>
              <a:solidFill>
                <a:srgbClr val="92D050">
                  <a:alpha val="22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368555" y="3111063"/>
              <a:ext cx="1771397" cy="1686089"/>
              <a:chOff x="611560" y="3481834"/>
              <a:chExt cx="2592288" cy="2467446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37" name="Rectangle 36"/>
              <p:cNvSpPr/>
              <p:nvPr/>
            </p:nvSpPr>
            <p:spPr>
              <a:xfrm>
                <a:off x="907976" y="4293096"/>
                <a:ext cx="432048" cy="14404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700064" y="4293096"/>
                <a:ext cx="432048" cy="1440480"/>
              </a:xfrm>
              <a:prstGeom prst="rect">
                <a:avLst/>
              </a:prstGeom>
              <a:solidFill>
                <a:srgbClr val="92D050">
                  <a:alpha val="71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492152" y="4293096"/>
                <a:ext cx="432048" cy="1440480"/>
              </a:xfrm>
              <a:prstGeom prst="rect">
                <a:avLst/>
              </a:prstGeom>
              <a:solidFill>
                <a:srgbClr val="92D050">
                  <a:alpha val="76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11560" y="5796880"/>
                <a:ext cx="2592288" cy="152400"/>
              </a:xfrm>
              <a:prstGeom prst="rect">
                <a:avLst/>
              </a:prstGeom>
              <a:solidFill>
                <a:srgbClr val="92D050">
                  <a:alpha val="73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>
                <a:off x="611560" y="3481834"/>
                <a:ext cx="2592288" cy="720400"/>
              </a:xfrm>
              <a:prstGeom prst="triangle">
                <a:avLst/>
              </a:prstGeom>
              <a:solidFill>
                <a:srgbClr val="92D050">
                  <a:alpha val="41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871700" y="3117101"/>
              <a:ext cx="2066630" cy="1967103"/>
              <a:chOff x="611560" y="3481834"/>
              <a:chExt cx="2592288" cy="2467446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32" name="Rectangle 31"/>
              <p:cNvSpPr/>
              <p:nvPr/>
            </p:nvSpPr>
            <p:spPr>
              <a:xfrm>
                <a:off x="907976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700064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492152" y="4293096"/>
                <a:ext cx="432048" cy="144048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11560" y="5796880"/>
                <a:ext cx="2592288" cy="1524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>
                <a:off x="611560" y="3481834"/>
                <a:ext cx="2592288" cy="720400"/>
              </a:xfrm>
              <a:prstGeom prst="triangle">
                <a:avLst/>
              </a:prstGeom>
              <a:solidFill>
                <a:srgbClr val="92D050">
                  <a:alpha val="68000"/>
                </a:srgb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346042" y="3125099"/>
              <a:ext cx="2361862" cy="2248118"/>
              <a:chOff x="611560" y="3481834"/>
              <a:chExt cx="2592288" cy="2467446"/>
            </a:xfrm>
            <a:solidFill>
              <a:srgbClr val="009900"/>
            </a:solidFill>
          </p:grpSpPr>
          <p:sp>
            <p:nvSpPr>
              <p:cNvPr id="27" name="Rectangle 26"/>
              <p:cNvSpPr/>
              <p:nvPr/>
            </p:nvSpPr>
            <p:spPr>
              <a:xfrm>
                <a:off x="907976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700064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492152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1560" y="5796880"/>
                <a:ext cx="2592288" cy="152400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611560" y="3481834"/>
                <a:ext cx="2592288" cy="720400"/>
              </a:xfrm>
              <a:prstGeom prst="triangle">
                <a:avLst/>
              </a:prstGeom>
              <a:solidFill>
                <a:srgbClr val="92D05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91580" y="3132117"/>
              <a:ext cx="2657095" cy="2529132"/>
              <a:chOff x="611560" y="3481834"/>
              <a:chExt cx="2592288" cy="2467446"/>
            </a:xfrm>
            <a:solidFill>
              <a:srgbClr val="008000"/>
            </a:solidFill>
          </p:grpSpPr>
          <p:sp>
            <p:nvSpPr>
              <p:cNvPr id="22" name="Rectangle 21"/>
              <p:cNvSpPr/>
              <p:nvPr/>
            </p:nvSpPr>
            <p:spPr>
              <a:xfrm>
                <a:off x="907976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700064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492152" y="4293096"/>
                <a:ext cx="432048" cy="1440480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1560" y="5796880"/>
                <a:ext cx="2592288" cy="152400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>
                <a:off x="611560" y="3481834"/>
                <a:ext cx="2592288" cy="720400"/>
              </a:xfrm>
              <a:prstGeom prst="triangle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51520" y="3139133"/>
              <a:ext cx="2952328" cy="2810147"/>
              <a:chOff x="611560" y="3481834"/>
              <a:chExt cx="2592288" cy="246744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07976" y="4293096"/>
                <a:ext cx="432048" cy="1440480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>
                    <a:solidFill>
                      <a:schemeClr val="bg2"/>
                    </a:solidFill>
                  </a:rPr>
                  <a:t>ECOLOGICAL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700064" y="4293096"/>
                <a:ext cx="432048" cy="1440480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>
                    <a:solidFill>
                      <a:schemeClr val="bg2"/>
                    </a:solidFill>
                  </a:rPr>
                  <a:t>ECONOMIC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492152" y="4293096"/>
                <a:ext cx="432048" cy="1440480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>
                    <a:solidFill>
                      <a:schemeClr val="bg2"/>
                    </a:solidFill>
                  </a:rPr>
                  <a:t>SOCIAL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1560" y="5796880"/>
                <a:ext cx="2592288" cy="152400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>
                <a:off x="611560" y="3481834"/>
                <a:ext cx="2592288" cy="720400"/>
              </a:xfrm>
              <a:prstGeom prst="triangle">
                <a:avLst/>
              </a:prstGeom>
              <a:solidFill>
                <a:srgbClr val="006600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3349511" y="4437112"/>
              <a:ext cx="1366505" cy="1512168"/>
            </a:xfrm>
            <a:prstGeom prst="straightConnector1">
              <a:avLst/>
            </a:prstGeom>
            <a:ln>
              <a:gradFill>
                <a:gsLst>
                  <a:gs pos="0">
                    <a:srgbClr val="006600"/>
                  </a:gs>
                  <a:gs pos="100000">
                    <a:schemeClr val="bg2"/>
                  </a:gs>
                </a:gsLst>
                <a:lin ang="5400000" scaled="1"/>
              </a:gra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9557" y="3317330"/>
              <a:ext cx="2952932" cy="328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NEEDS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8754070">
              <a:off x="3736756" y="5097796"/>
              <a:ext cx="986609" cy="379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6600"/>
                  </a:solidFill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82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userscontentstorage.blob.core.windows.net/userimages/a26b5539-2bf4-4e55-b1b6-5358904b4b29/dab5a8f7-3d7a-4ad0-9a6b-ec41a505f177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127"/>
            <a:ext cx="9144000" cy="546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91312"/>
            <a:ext cx="7886700" cy="994172"/>
          </a:xfrm>
        </p:spPr>
        <p:txBody>
          <a:bodyPr/>
          <a:lstStyle/>
          <a:p>
            <a:r>
              <a:rPr lang="en-US" dirty="0"/>
              <a:t>Ecological dimension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Preserving a living environment that is necessary to sustain a human population</a:t>
            </a:r>
          </a:p>
          <a:p>
            <a:pPr lvl="1"/>
            <a:r>
              <a:rPr lang="en-US" sz="2400" dirty="0"/>
              <a:t>Production capacity</a:t>
            </a:r>
          </a:p>
          <a:p>
            <a:pPr lvl="2"/>
            <a:r>
              <a:rPr lang="en-US" sz="1800" dirty="0"/>
              <a:t>Agricultural land</a:t>
            </a:r>
          </a:p>
          <a:p>
            <a:pPr lvl="2"/>
            <a:r>
              <a:rPr lang="en-US" sz="1800" dirty="0"/>
              <a:t>Ecosystem services</a:t>
            </a:r>
          </a:p>
          <a:p>
            <a:pPr lvl="2"/>
            <a:r>
              <a:rPr lang="en-US" sz="1800" dirty="0"/>
              <a:t>Hydrological cycles</a:t>
            </a:r>
          </a:p>
          <a:p>
            <a:pPr lvl="1"/>
            <a:r>
              <a:rPr lang="en-US" sz="2400" dirty="0"/>
              <a:t>Assimilation capacity</a:t>
            </a:r>
          </a:p>
          <a:p>
            <a:pPr lvl="2"/>
            <a:r>
              <a:rPr lang="en-US" sz="1800" dirty="0"/>
              <a:t>Acidification</a:t>
            </a:r>
          </a:p>
          <a:p>
            <a:pPr lvl="2"/>
            <a:r>
              <a:rPr lang="en-US" sz="1800" dirty="0"/>
              <a:t>Carbon dioxide</a:t>
            </a:r>
          </a:p>
        </p:txBody>
      </p:sp>
    </p:spTree>
    <p:extLst>
      <p:ext uri="{BB962C8B-B14F-4D97-AF65-F5344CB8AC3E}">
        <p14:creationId xmlns:p14="http://schemas.microsoft.com/office/powerpoint/2010/main" val="1169714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lobalshapers.org/sites/default/files/styles/featured/public/6574530.2dfc6d3b5bf0055bae16405282ec0f1d.png?itok=xPgRmXmW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2" y="769529"/>
            <a:ext cx="7529873" cy="4373971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4741" y="469152"/>
            <a:ext cx="7886700" cy="994172"/>
          </a:xfrm>
        </p:spPr>
        <p:txBody>
          <a:bodyPr/>
          <a:lstStyle/>
          <a:p>
            <a:r>
              <a:rPr lang="sv-SE" dirty="0" err="1"/>
              <a:t>Economic</a:t>
            </a:r>
            <a:r>
              <a:rPr lang="sv-SE" dirty="0"/>
              <a:t> dimension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763701"/>
            <a:ext cx="7886700" cy="286902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Efficient use and allocation of resources</a:t>
            </a:r>
          </a:p>
          <a:p>
            <a:r>
              <a:rPr lang="en-US" dirty="0"/>
              <a:t>Extraction of non-renewable resources</a:t>
            </a:r>
          </a:p>
          <a:p>
            <a:pPr lvl="1"/>
            <a:r>
              <a:rPr lang="en-US" dirty="0"/>
              <a:t>Metals, fossil fuels, phosphorous </a:t>
            </a:r>
          </a:p>
          <a:p>
            <a:r>
              <a:rPr lang="en-US" dirty="0"/>
              <a:t> Capital Stock</a:t>
            </a:r>
          </a:p>
          <a:p>
            <a:pPr lvl="1"/>
            <a:r>
              <a:rPr lang="en-US" dirty="0"/>
              <a:t>Maintain and develop monetary capital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185308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70" y="2360390"/>
            <a:ext cx="4376645" cy="239776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458925"/>
            <a:ext cx="7886700" cy="994172"/>
          </a:xfrm>
        </p:spPr>
        <p:txBody>
          <a:bodyPr/>
          <a:lstStyle/>
          <a:p>
            <a:r>
              <a:rPr lang="sv-SE" dirty="0"/>
              <a:t>Social dimensionen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726" y="1382139"/>
            <a:ext cx="6172200" cy="2808758"/>
          </a:xfrm>
        </p:spPr>
        <p:txBody>
          <a:bodyPr/>
          <a:lstStyle/>
          <a:p>
            <a:r>
              <a:rPr lang="en-US" sz="2400" dirty="0"/>
              <a:t>Social institutions that help human needs to be fulfilled.</a:t>
            </a:r>
          </a:p>
          <a:p>
            <a:pPr lvl="1"/>
            <a:r>
              <a:rPr lang="en-US" sz="2000" dirty="0"/>
              <a:t>Distribution and control of power</a:t>
            </a:r>
          </a:p>
          <a:p>
            <a:pPr lvl="1"/>
            <a:r>
              <a:rPr lang="en-US" sz="2000" dirty="0"/>
              <a:t>Create and sustain trust</a:t>
            </a:r>
          </a:p>
          <a:p>
            <a:pPr lvl="1"/>
            <a:r>
              <a:rPr lang="en-US" sz="2000" dirty="0"/>
              <a:t>Efficient and capable institutions</a:t>
            </a:r>
          </a:p>
          <a:p>
            <a:pPr lvl="1"/>
            <a:r>
              <a:rPr lang="en-US" sz="2000" dirty="0"/>
              <a:t>Guarantee human rights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1504"/>
      </p:ext>
    </p:extLst>
  </p:cSld>
  <p:clrMapOvr>
    <a:masterClrMapping/>
  </p:clrMapOvr>
</p:sld>
</file>

<file path=ppt/theme/theme1.xml><?xml version="1.0" encoding="utf-8"?>
<a:theme xmlns:a="http://schemas.openxmlformats.org/drawingml/2006/main" name="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halmer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 PPT_Skiss.potx</Template>
  <TotalTime>5145</TotalTime>
  <Words>320</Words>
  <Application>Microsoft Office PowerPoint</Application>
  <PresentationFormat>On-screen Show (16:9)</PresentationFormat>
  <Paragraphs>71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Helvetica</vt:lpstr>
      <vt:lpstr>MS PGothic</vt:lpstr>
      <vt:lpstr>WinterthurCondensed</vt:lpstr>
      <vt:lpstr>Chalmers PPT_Skiss</vt:lpstr>
      <vt:lpstr>2_Custom Design</vt:lpstr>
      <vt:lpstr>1_Chalmers</vt:lpstr>
      <vt:lpstr>1_Custom Design</vt:lpstr>
      <vt:lpstr>Chalmers – for a sustainable future   Fredrik Hedenus Associate professor, Senior Researcher Division of Physical Resource Theory,  Department of Space, Earth and the Environment</vt:lpstr>
      <vt:lpstr>Definition of sustainable development</vt:lpstr>
      <vt:lpstr>How can 10 billion people live a decent life on earth today and in the future?</vt:lpstr>
      <vt:lpstr>PowerPoint Presentation</vt:lpstr>
      <vt:lpstr>What constitutes a sustainability issue?</vt:lpstr>
      <vt:lpstr>The three dimensions of sustainable development</vt:lpstr>
      <vt:lpstr>Ecological dimension</vt:lpstr>
      <vt:lpstr>Economic dimension</vt:lpstr>
      <vt:lpstr>Social dimensionen</vt:lpstr>
      <vt:lpstr>How can an university contribute to a sustainable future?</vt:lpstr>
      <vt:lpstr>PowerPoint Presentation</vt:lpstr>
      <vt:lpstr>What is Chalmers doing?</vt:lpstr>
      <vt:lpstr>But does sustainability have to do with your research?</vt:lpstr>
    </vt:vector>
  </TitlesOfParts>
  <Company>Chalmers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Mikael Terfors</dc:creator>
  <cp:lastModifiedBy>Fredrik Hedenus</cp:lastModifiedBy>
  <cp:revision>493</cp:revision>
  <cp:lastPrinted>2015-10-02T06:55:00Z</cp:lastPrinted>
  <dcterms:created xsi:type="dcterms:W3CDTF">2015-08-13T07:30:14Z</dcterms:created>
  <dcterms:modified xsi:type="dcterms:W3CDTF">2017-10-18T16:14:24Z</dcterms:modified>
</cp:coreProperties>
</file>