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62" r:id="rId2"/>
    <p:sldMasterId id="2147483690" r:id="rId3"/>
    <p:sldMasterId id="2147483692" r:id="rId4"/>
    <p:sldMasterId id="2147483678" r:id="rId5"/>
    <p:sldMasterId id="2147483682" r:id="rId6"/>
    <p:sldMasterId id="2147483694" r:id="rId7"/>
  </p:sldMasterIdLst>
  <p:notesMasterIdLst>
    <p:notesMasterId r:id="rId23"/>
  </p:notesMasterIdLst>
  <p:handoutMasterIdLst>
    <p:handoutMasterId r:id="rId24"/>
  </p:handoutMasterIdLst>
  <p:sldIdLst>
    <p:sldId id="266" r:id="rId8"/>
    <p:sldId id="289" r:id="rId9"/>
    <p:sldId id="268" r:id="rId10"/>
    <p:sldId id="291" r:id="rId11"/>
    <p:sldId id="283" r:id="rId12"/>
    <p:sldId id="287" r:id="rId13"/>
    <p:sldId id="293" r:id="rId14"/>
    <p:sldId id="292" r:id="rId15"/>
    <p:sldId id="275" r:id="rId16"/>
    <p:sldId id="290" r:id="rId17"/>
    <p:sldId id="280" r:id="rId18"/>
    <p:sldId id="277" r:id="rId19"/>
    <p:sldId id="282" r:id="rId20"/>
    <p:sldId id="286" r:id="rId21"/>
    <p:sldId id="264" r:id="rId22"/>
  </p:sldIdLst>
  <p:sldSz cx="9144000" cy="5143500" type="screen16x9"/>
  <p:notesSz cx="6769100" cy="9906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A99D"/>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97" autoAdjust="0"/>
    <p:restoredTop sz="68027" autoAdjust="0"/>
  </p:normalViewPr>
  <p:slideViewPr>
    <p:cSldViewPr snapToGrid="0" snapToObjects="1">
      <p:cViewPr varScale="1">
        <p:scale>
          <a:sx n="39" d="100"/>
          <a:sy n="39" d="100"/>
        </p:scale>
        <p:origin x="436" y="28"/>
      </p:cViewPr>
      <p:guideLst>
        <p:guide orient="horz" pos="1620"/>
        <p:guide pos="2880"/>
      </p:guideLst>
    </p:cSldViewPr>
  </p:slideViewPr>
  <p:outlineViewPr>
    <p:cViewPr>
      <p:scale>
        <a:sx n="33" d="100"/>
        <a:sy n="33" d="100"/>
      </p:scale>
      <p:origin x="0" y="-790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271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34257" y="0"/>
            <a:ext cx="2933277" cy="497020"/>
          </a:xfrm>
          <a:prstGeom prst="rect">
            <a:avLst/>
          </a:prstGeom>
        </p:spPr>
        <p:txBody>
          <a:bodyPr vert="horz" lIns="91440" tIns="45720" rIns="91440" bIns="45720" rtlCol="0"/>
          <a:lstStyle>
            <a:lvl1pPr algn="r">
              <a:defRPr sz="1200"/>
            </a:lvl1pPr>
          </a:lstStyle>
          <a:p>
            <a:fld id="{98274D9A-6C7D-234D-AE86-E3DE22D241CB}" type="datetimeFigureOut">
              <a:rPr lang="en-GB" smtClean="0"/>
              <a:t>30/09/2020</a:t>
            </a:fld>
            <a:endParaRPr lang="en-GB"/>
          </a:p>
        </p:txBody>
      </p:sp>
      <p:sp>
        <p:nvSpPr>
          <p:cNvPr id="4" name="Footer Placeholder 3"/>
          <p:cNvSpPr>
            <a:spLocks noGrp="1"/>
          </p:cNvSpPr>
          <p:nvPr>
            <p:ph type="ftr" sz="quarter" idx="2"/>
          </p:nvPr>
        </p:nvSpPr>
        <p:spPr>
          <a:xfrm>
            <a:off x="0" y="9408981"/>
            <a:ext cx="2933277"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34257" y="9408981"/>
            <a:ext cx="2933277" cy="497019"/>
          </a:xfrm>
          <a:prstGeom prst="rect">
            <a:avLst/>
          </a:prstGeom>
        </p:spPr>
        <p:txBody>
          <a:bodyPr vert="horz" lIns="91440" tIns="45720" rIns="91440" bIns="45720" rtlCol="0" anchor="b"/>
          <a:lstStyle>
            <a:lvl1pPr algn="r">
              <a:defRPr sz="1200"/>
            </a:lvl1pPr>
          </a:lstStyle>
          <a:p>
            <a:fld id="{9E11ABE9-8BB0-4640-A642-76776F30FD98}" type="slidenum">
              <a:rPr lang="en-GB" smtClean="0"/>
              <a:t>‹#›</a:t>
            </a:fld>
            <a:endParaRPr lang="en-GB"/>
          </a:p>
        </p:txBody>
      </p:sp>
    </p:spTree>
    <p:extLst>
      <p:ext uri="{BB962C8B-B14F-4D97-AF65-F5344CB8AC3E}">
        <p14:creationId xmlns:p14="http://schemas.microsoft.com/office/powerpoint/2010/main" val="15745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2AC4B149-0FB5-1240-8D15-628354CAB5A0}" type="datetimeFigureOut">
              <a:rPr lang="en-GB" smtClean="0"/>
              <a:t>30/09/2020</a:t>
            </a:fld>
            <a:endParaRPr lang="en-GB"/>
          </a:p>
        </p:txBody>
      </p:sp>
      <p:sp>
        <p:nvSpPr>
          <p:cNvPr id="4" name="Slide Image Placeholder 3"/>
          <p:cNvSpPr>
            <a:spLocks noGrp="1" noRot="1" noChangeAspect="1"/>
          </p:cNvSpPr>
          <p:nvPr>
            <p:ph type="sldImg" idx="2"/>
          </p:nvPr>
        </p:nvSpPr>
        <p:spPr>
          <a:xfrm>
            <a:off x="4127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8EB8C585-97D2-734D-B208-1B7E4E6CCB17}" type="slidenum">
              <a:rPr lang="en-GB" smtClean="0"/>
              <a:t>‹#›</a:t>
            </a:fld>
            <a:endParaRPr lang="en-GB"/>
          </a:p>
        </p:txBody>
      </p:sp>
    </p:spTree>
    <p:extLst>
      <p:ext uri="{BB962C8B-B14F-4D97-AF65-F5344CB8AC3E}">
        <p14:creationId xmlns:p14="http://schemas.microsoft.com/office/powerpoint/2010/main" val="577903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halmers.se/insidan/SV/utbildning-och-forskning/forskarutbildning/kontaktuppgifter-och/administratorsnatverk"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mailto:genericskills@chalmers.se" TargetMode="External"/><Relationship Id="rId4" Type="http://schemas.openxmlformats.org/officeDocument/2006/relationships/hyperlink" Target="https://student.portal.chalmers.se/doctoralportal/handbook/Introduction/Pages/Registration-in-LADOK.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lnSpc>
                <a:spcPct val="100000"/>
              </a:lnSpc>
              <a:spcBef>
                <a:spcPts val="0"/>
              </a:spcBef>
              <a:buFont typeface="Arial" panose="020B0604020202020204" pitchFamily="34" charset="0"/>
              <a:buChar char="•"/>
            </a:pPr>
            <a:r>
              <a:rPr lang="en-GB" altLang="sv-SE" sz="1200" dirty="0">
                <a:ea typeface="ＭＳ Ｐゴシック" panose="020B0600070205080204" pitchFamily="34" charset="-128"/>
                <a:cs typeface="Times" panose="02020603050405020304" pitchFamily="18" charset="0"/>
                <a:sym typeface="Wingdings" panose="05000000000000000000" pitchFamily="2" charset="2"/>
              </a:rPr>
              <a:t>To all of you – warmly welcome to Chalmers!! </a:t>
            </a:r>
            <a:r>
              <a:rPr lang="en-GB" altLang="sv-SE" sz="1200" dirty="0" err="1">
                <a:ea typeface="ＭＳ Ｐゴシック" panose="020B0600070205080204" pitchFamily="34" charset="-128"/>
                <a:cs typeface="Times" panose="02020603050405020304" pitchFamily="18" charset="0"/>
                <a:sym typeface="Wingdings" panose="05000000000000000000" pitchFamily="2" charset="2"/>
              </a:rPr>
              <a:t>Bla</a:t>
            </a:r>
            <a:r>
              <a:rPr lang="en-GB" altLang="sv-SE" sz="1200" dirty="0">
                <a:ea typeface="ＭＳ Ｐゴシック" panose="020B0600070205080204" pitchFamily="34" charset="-128"/>
                <a:cs typeface="Times" panose="02020603050405020304" pitchFamily="18" charset="0"/>
                <a:sym typeface="Wingdings" panose="05000000000000000000" pitchFamily="2" charset="2"/>
              </a:rPr>
              <a:t> </a:t>
            </a:r>
            <a:r>
              <a:rPr lang="en-GB" altLang="sv-SE" sz="1200" dirty="0" err="1">
                <a:ea typeface="ＭＳ Ｐゴシック" panose="020B0600070205080204" pitchFamily="34" charset="-128"/>
                <a:cs typeface="Times" panose="02020603050405020304" pitchFamily="18" charset="0"/>
                <a:sym typeface="Wingdings" panose="05000000000000000000" pitchFamily="2" charset="2"/>
              </a:rPr>
              <a:t>bla</a:t>
            </a:r>
            <a:r>
              <a:rPr lang="en-GB" altLang="sv-SE" sz="1200" dirty="0">
                <a:ea typeface="ＭＳ Ｐゴシック" panose="020B0600070205080204" pitchFamily="34" charset="-128"/>
                <a:cs typeface="Times" panose="02020603050405020304" pitchFamily="18" charset="0"/>
                <a:sym typeface="Wingdings" panose="05000000000000000000" pitchFamily="2" charset="2"/>
              </a:rPr>
              <a:t> </a:t>
            </a:r>
            <a:r>
              <a:rPr lang="en-GB" altLang="sv-SE" sz="1200" dirty="0" err="1">
                <a:ea typeface="ＭＳ Ｐゴシック" panose="020B0600070205080204" pitchFamily="34" charset="-128"/>
                <a:cs typeface="Times" panose="02020603050405020304" pitchFamily="18" charset="0"/>
                <a:sym typeface="Wingdings" panose="05000000000000000000" pitchFamily="2" charset="2"/>
              </a:rPr>
              <a:t>bla</a:t>
            </a:r>
            <a:r>
              <a:rPr lang="en-GB" altLang="sv-SE" sz="1200" dirty="0">
                <a:ea typeface="ＭＳ Ｐゴシック" panose="020B0600070205080204" pitchFamily="34" charset="-128"/>
                <a:cs typeface="Times" panose="02020603050405020304" pitchFamily="18" charset="0"/>
                <a:sym typeface="Wingdings" panose="05000000000000000000" pitchFamily="2" charset="2"/>
              </a:rPr>
              <a:t> </a:t>
            </a:r>
          </a:p>
          <a:p>
            <a:pPr marL="0" indent="0">
              <a:lnSpc>
                <a:spcPct val="100000"/>
              </a:lnSpc>
              <a:spcBef>
                <a:spcPts val="0"/>
              </a:spcBef>
              <a:buFont typeface="Arial" panose="020B0604020202020204" pitchFamily="34" charset="0"/>
              <a:buNone/>
            </a:pPr>
            <a:r>
              <a:rPr lang="en-GB" altLang="sv-SE" sz="1200" dirty="0">
                <a:ea typeface="ＭＳ Ｐゴシック" panose="020B0600070205080204" pitchFamily="34" charset="-128"/>
                <a:cs typeface="Times" panose="02020603050405020304" pitchFamily="18" charset="0"/>
                <a:sym typeface="Wingdings" panose="05000000000000000000" pitchFamily="2" charset="2"/>
              </a:rPr>
              <a:t> </a:t>
            </a:r>
            <a:endParaRPr lang="en-GB" altLang="sv-SE" sz="1200" dirty="0">
              <a:ea typeface="ＭＳ Ｐゴシック" panose="020B0600070205080204" pitchFamily="34" charset="-128"/>
              <a:cs typeface="Times" panose="02020603050405020304" pitchFamily="18" charset="0"/>
            </a:endParaRPr>
          </a:p>
          <a:p>
            <a:pPr marL="171450" indent="-171450">
              <a:lnSpc>
                <a:spcPct val="100000"/>
              </a:lnSpc>
              <a:spcBef>
                <a:spcPts val="0"/>
              </a:spcBef>
              <a:buFont typeface="Arial" panose="020B0604020202020204" pitchFamily="34" charset="0"/>
              <a:buChar char="•"/>
            </a:pPr>
            <a:r>
              <a:rPr lang="en-GB" altLang="sv-SE" sz="1200" dirty="0">
                <a:ea typeface="ＭＳ Ｐゴシック" panose="020B0600070205080204" pitchFamily="34" charset="-128"/>
                <a:cs typeface="Times" panose="02020603050405020304" pitchFamily="18" charset="0"/>
              </a:rPr>
              <a:t>My name is Catharina Hiort, and I am here in my role as acting head of the Generic and Transferable Skills program – or GTS – to tell you a bit about our activities… or enough for you to know what it is about and how you can find more information yourselves. </a:t>
            </a:r>
          </a:p>
          <a:p>
            <a:pPr marL="171450" indent="-171450">
              <a:lnSpc>
                <a:spcPct val="100000"/>
              </a:lnSpc>
              <a:spcBef>
                <a:spcPts val="0"/>
              </a:spcBef>
              <a:buFont typeface="Arial" panose="020B0604020202020204" pitchFamily="34" charset="0"/>
              <a:buChar char="•"/>
            </a:pPr>
            <a:endParaRPr lang="en-GB" altLang="sv-SE" sz="1200" dirty="0">
              <a:ea typeface="ＭＳ Ｐゴシック" panose="020B0600070205080204" pitchFamily="34" charset="-128"/>
              <a:cs typeface="Times"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sv-SE" sz="1200" dirty="0">
                <a:ea typeface="ＭＳ Ｐゴシック" panose="020B0600070205080204" pitchFamily="34" charset="-128"/>
                <a:cs typeface="Times" panose="02020603050405020304" pitchFamily="18" charset="0"/>
              </a:rPr>
              <a:t>The scope of GTS is 15 credits and is an integrated part in your doctoral studies and you will have to take courses throughout your years here.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tLang="sv-SE" sz="1200" dirty="0">
              <a:ea typeface="ＭＳ Ｐゴシック" panose="020B0600070205080204" pitchFamily="34" charset="-128"/>
              <a:cs typeface="Times" panose="02020603050405020304" pitchFamily="18" charset="0"/>
            </a:endParaRPr>
          </a:p>
          <a:p>
            <a:r>
              <a:rPr lang="en-GB" altLang="sv-SE" sz="1200" dirty="0">
                <a:ea typeface="ＭＳ Ｐゴシック" panose="020B0600070205080204" pitchFamily="34" charset="-128"/>
                <a:cs typeface="Times" panose="02020603050405020304" pitchFamily="18" charset="0"/>
              </a:rPr>
              <a:t>I would like to start by saying that we are three people in the team: myself and the coordinators: Anna and Malena co-ordinate courses to some 1,000 graduate students. which means offering </a:t>
            </a:r>
            <a:r>
              <a:rPr lang="sv-SE" sz="1200" b="0" dirty="0"/>
              <a:t>75 </a:t>
            </a:r>
            <a:r>
              <a:rPr lang="sv-SE" sz="1200" b="0" dirty="0" err="1"/>
              <a:t>course</a:t>
            </a:r>
            <a:r>
              <a:rPr lang="sv-SE" sz="1200" b="0" dirty="0"/>
              <a:t>-starts to </a:t>
            </a:r>
            <a:r>
              <a:rPr lang="sv-SE" sz="1200" b="0" dirty="0" err="1"/>
              <a:t>more</a:t>
            </a:r>
            <a:r>
              <a:rPr lang="sv-SE" sz="1200" b="0" dirty="0"/>
              <a:t> </a:t>
            </a:r>
            <a:r>
              <a:rPr lang="sv-SE" sz="1200" b="0" dirty="0" err="1"/>
              <a:t>than</a:t>
            </a:r>
            <a:r>
              <a:rPr lang="sv-SE" sz="1200" b="0" dirty="0"/>
              <a:t> 2,000 (2,016) </a:t>
            </a:r>
            <a:r>
              <a:rPr lang="sv-SE" sz="1200" b="0" dirty="0" err="1"/>
              <a:t>participants</a:t>
            </a:r>
            <a:r>
              <a:rPr lang="sv-SE" sz="1200" b="0" dirty="0"/>
              <a:t> per </a:t>
            </a:r>
            <a:r>
              <a:rPr lang="sv-SE" sz="1200" b="0" dirty="0" err="1"/>
              <a:t>year</a:t>
            </a:r>
            <a:r>
              <a:rPr lang="sv-SE" sz="1200" b="0" dirty="0"/>
              <a:t>. </a:t>
            </a:r>
          </a:p>
          <a:p>
            <a:endParaRPr lang="sv-SE" sz="1200" b="0" dirty="0"/>
          </a:p>
          <a:p>
            <a:r>
              <a:rPr lang="sv-SE" sz="1200" b="0" dirty="0"/>
              <a:t>So </a:t>
            </a:r>
            <a:r>
              <a:rPr lang="sv-SE" sz="1200" b="0" dirty="0" err="1"/>
              <a:t>please</a:t>
            </a:r>
            <a:r>
              <a:rPr lang="sv-SE" sz="1200" b="0" dirty="0"/>
              <a:t> </a:t>
            </a:r>
            <a:r>
              <a:rPr lang="sv-SE" sz="1200" b="0" dirty="0" err="1"/>
              <a:t>remember</a:t>
            </a:r>
            <a:r>
              <a:rPr lang="sv-SE" sz="1200" b="0" dirty="0"/>
              <a:t>:  </a:t>
            </a:r>
            <a:r>
              <a:rPr lang="sv-SE" sz="1200" b="1" dirty="0" err="1"/>
              <a:t>Congestion</a:t>
            </a:r>
            <a:r>
              <a:rPr lang="sv-SE" sz="1200" b="1" dirty="0"/>
              <a:t> and </a:t>
            </a:r>
            <a:r>
              <a:rPr lang="sv-SE" sz="1200" b="1" dirty="0" err="1"/>
              <a:t>waiting</a:t>
            </a:r>
            <a:r>
              <a:rPr lang="sv-SE" sz="1200" b="1" dirty="0"/>
              <a:t> lists </a:t>
            </a:r>
            <a:r>
              <a:rPr lang="sv-SE" sz="1200" b="1" dirty="0" err="1"/>
              <a:t>are</a:t>
            </a:r>
            <a:r>
              <a:rPr lang="sv-SE" sz="1200" b="1" dirty="0"/>
              <a:t> </a:t>
            </a:r>
            <a:r>
              <a:rPr lang="sv-SE" sz="1200" b="1" dirty="0" err="1"/>
              <a:t>sometimes</a:t>
            </a:r>
            <a:r>
              <a:rPr lang="sv-SE" sz="1200" b="1" dirty="0"/>
              <a:t> </a:t>
            </a:r>
            <a:r>
              <a:rPr lang="sv-SE" sz="1200" b="1" dirty="0" err="1"/>
              <a:t>unavoidable</a:t>
            </a:r>
            <a:r>
              <a:rPr lang="sv-SE" sz="1200" b="1" dirty="0"/>
              <a:t>. PLEASE</a:t>
            </a:r>
            <a:r>
              <a:rPr lang="sv-SE" sz="1200" b="0" dirty="0"/>
              <a:t>, </a:t>
            </a:r>
            <a:r>
              <a:rPr lang="sv-SE" sz="1200" b="0" dirty="0" err="1"/>
              <a:t>remember</a:t>
            </a:r>
            <a:r>
              <a:rPr lang="sv-SE" sz="1200" b="0" dirty="0"/>
              <a:t> </a:t>
            </a:r>
            <a:r>
              <a:rPr lang="sv-SE" sz="1200" b="0" dirty="0" err="1"/>
              <a:t>that</a:t>
            </a:r>
            <a:r>
              <a:rPr lang="sv-SE" sz="1200" b="0" dirty="0"/>
              <a:t> </a:t>
            </a:r>
            <a:r>
              <a:rPr lang="sv-SE" sz="1200" b="0" dirty="0" err="1"/>
              <a:t>they</a:t>
            </a:r>
            <a:r>
              <a:rPr lang="sv-SE" sz="1200" b="0" dirty="0"/>
              <a:t> </a:t>
            </a:r>
            <a:r>
              <a:rPr lang="sv-SE" sz="1200" b="0" dirty="0" err="1"/>
              <a:t>are</a:t>
            </a:r>
            <a:r>
              <a:rPr lang="sv-SE" sz="1200" b="0" dirty="0"/>
              <a:t> </a:t>
            </a:r>
            <a:r>
              <a:rPr lang="sv-SE" sz="1200" b="0" dirty="0" err="1"/>
              <a:t>doing</a:t>
            </a:r>
            <a:r>
              <a:rPr lang="sv-SE" sz="1200" b="0" dirty="0"/>
              <a:t> </a:t>
            </a:r>
            <a:r>
              <a:rPr lang="sv-SE" sz="1200" b="0" dirty="0" err="1"/>
              <a:t>their</a:t>
            </a:r>
            <a:r>
              <a:rPr lang="sv-SE" sz="1200" b="0" dirty="0"/>
              <a:t> </a:t>
            </a:r>
            <a:r>
              <a:rPr lang="sv-SE" sz="1200" b="0" dirty="0" err="1"/>
              <a:t>very</a:t>
            </a:r>
            <a:r>
              <a:rPr lang="sv-SE" sz="1200" b="0" dirty="0"/>
              <a:t> best to </a:t>
            </a:r>
            <a:r>
              <a:rPr lang="sv-SE" sz="1200" b="0" dirty="0" err="1"/>
              <a:t>provide</a:t>
            </a:r>
            <a:r>
              <a:rPr lang="sv-SE" sz="1200" b="0" dirty="0"/>
              <a:t> </a:t>
            </a:r>
            <a:r>
              <a:rPr lang="sv-SE" sz="1200" b="0" dirty="0" err="1"/>
              <a:t>you</a:t>
            </a:r>
            <a:r>
              <a:rPr lang="sv-SE" sz="1200" b="0" dirty="0"/>
              <a:t> </a:t>
            </a:r>
            <a:r>
              <a:rPr lang="sv-SE" sz="1200" b="0" dirty="0" err="1"/>
              <a:t>with</a:t>
            </a:r>
            <a:r>
              <a:rPr lang="sv-SE" sz="1200" b="0" dirty="0"/>
              <a:t> a </a:t>
            </a:r>
            <a:r>
              <a:rPr lang="sv-SE" sz="1200" b="0" dirty="0" err="1"/>
              <a:t>really</a:t>
            </a:r>
            <a:r>
              <a:rPr lang="sv-SE" sz="1200" b="0" dirty="0"/>
              <a:t> </a:t>
            </a:r>
            <a:r>
              <a:rPr lang="sv-SE" sz="1200" b="0" dirty="0" err="1"/>
              <a:t>good</a:t>
            </a:r>
            <a:r>
              <a:rPr lang="sv-SE" sz="1200" b="0" dirty="0"/>
              <a:t> and </a:t>
            </a:r>
            <a:r>
              <a:rPr lang="sv-SE" sz="1200" b="0" dirty="0" err="1"/>
              <a:t>interesting</a:t>
            </a:r>
            <a:r>
              <a:rPr lang="sv-SE" sz="1200" b="0" dirty="0"/>
              <a:t> program. </a:t>
            </a:r>
          </a:p>
          <a:p>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err="1"/>
              <a:t>Lic:ar</a:t>
            </a:r>
            <a:r>
              <a:rPr lang="sv-SE" sz="1200" b="0" dirty="0"/>
              <a:t> behöver inte göra en populärvetenskaplig presentation. Rekommendationen är att ska den göras efter lic. </a:t>
            </a:r>
          </a:p>
          <a:p>
            <a:pPr marL="171450" indent="-171450">
              <a:lnSpc>
                <a:spcPct val="100000"/>
              </a:lnSpc>
              <a:spcBef>
                <a:spcPts val="0"/>
              </a:spcBef>
              <a:buFont typeface="Arial" panose="020B0604020202020204" pitchFamily="34" charset="0"/>
              <a:buChar char="•"/>
            </a:pPr>
            <a:r>
              <a:rPr lang="en-GB" altLang="sv-SE" sz="1200" dirty="0">
                <a:ea typeface="ＭＳ Ｐゴシック" panose="020B0600070205080204" pitchFamily="34" charset="-128"/>
                <a:cs typeface="Times" panose="02020603050405020304" pitchFamily="18" charset="0"/>
              </a:rPr>
              <a:t> </a:t>
            </a:r>
          </a:p>
        </p:txBody>
      </p:sp>
      <p:sp>
        <p:nvSpPr>
          <p:cNvPr id="4" name="Platshållare för bildnummer 3"/>
          <p:cNvSpPr>
            <a:spLocks noGrp="1"/>
          </p:cNvSpPr>
          <p:nvPr>
            <p:ph type="sldNum" sz="quarter" idx="5"/>
          </p:nvPr>
        </p:nvSpPr>
        <p:spPr/>
        <p:txBody>
          <a:bodyPr/>
          <a:lstStyle/>
          <a:p>
            <a:fld id="{8EB8C585-97D2-734D-B208-1B7E4E6CCB17}" type="slidenum">
              <a:rPr lang="en-GB" smtClean="0"/>
              <a:t>1</a:t>
            </a:fld>
            <a:endParaRPr lang="en-GB"/>
          </a:p>
        </p:txBody>
      </p:sp>
    </p:spTree>
    <p:extLst>
      <p:ext uri="{BB962C8B-B14F-4D97-AF65-F5344CB8AC3E}">
        <p14:creationId xmlns:p14="http://schemas.microsoft.com/office/powerpoint/2010/main" val="942934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ea typeface="+mn-ea"/>
                <a:cs typeface="+mn-cs"/>
              </a:rPr>
              <a:t>If </a:t>
            </a:r>
            <a:r>
              <a:rPr lang="sv-SE" sz="1200" dirty="0" err="1">
                <a:latin typeface="+mn-lt"/>
                <a:ea typeface="+mn-ea"/>
                <a:cs typeface="+mn-cs"/>
              </a:rPr>
              <a:t>you</a:t>
            </a:r>
            <a:r>
              <a:rPr lang="sv-SE" sz="1200" dirty="0">
                <a:latin typeface="+mn-lt"/>
                <a:ea typeface="+mn-ea"/>
                <a:cs typeface="+mn-cs"/>
              </a:rPr>
              <a:t> </a:t>
            </a:r>
            <a:r>
              <a:rPr lang="sv-SE" sz="1200" dirty="0" err="1">
                <a:latin typeface="+mn-lt"/>
                <a:ea typeface="+mn-ea"/>
                <a:cs typeface="+mn-cs"/>
              </a:rPr>
              <a:t>cancel</a:t>
            </a:r>
            <a:r>
              <a:rPr lang="sv-SE" sz="1200" dirty="0">
                <a:latin typeface="+mn-lt"/>
                <a:ea typeface="+mn-ea"/>
                <a:cs typeface="+mn-cs"/>
              </a:rPr>
              <a:t> later </a:t>
            </a:r>
            <a:r>
              <a:rPr lang="sv-SE" sz="1200" dirty="0" err="1">
                <a:latin typeface="+mn-lt"/>
                <a:ea typeface="+mn-ea"/>
                <a:cs typeface="+mn-cs"/>
              </a:rPr>
              <a:t>than</a:t>
            </a:r>
            <a:r>
              <a:rPr lang="sv-SE" sz="1200" dirty="0">
                <a:latin typeface="+mn-lt"/>
                <a:ea typeface="+mn-ea"/>
                <a:cs typeface="+mn-cs"/>
              </a:rPr>
              <a:t> 1 </a:t>
            </a:r>
            <a:r>
              <a:rPr lang="sv-SE" sz="1200" dirty="0" err="1">
                <a:latin typeface="+mn-lt"/>
                <a:ea typeface="+mn-ea"/>
                <a:cs typeface="+mn-cs"/>
              </a:rPr>
              <a:t>week</a:t>
            </a:r>
            <a:r>
              <a:rPr lang="sv-SE" sz="1200" dirty="0">
                <a:latin typeface="+mn-lt"/>
                <a:ea typeface="+mn-ea"/>
                <a:cs typeface="+mn-cs"/>
              </a:rPr>
              <a:t> prior to the </a:t>
            </a:r>
            <a:r>
              <a:rPr lang="sv-SE" sz="1200" dirty="0" err="1">
                <a:latin typeface="+mn-lt"/>
                <a:ea typeface="+mn-ea"/>
                <a:cs typeface="+mn-cs"/>
              </a:rPr>
              <a:t>course</a:t>
            </a:r>
            <a:r>
              <a:rPr lang="sv-SE" sz="1200" dirty="0">
                <a:latin typeface="+mn-lt"/>
                <a:ea typeface="+mn-ea"/>
                <a:cs typeface="+mn-cs"/>
              </a:rPr>
              <a:t> start, </a:t>
            </a:r>
            <a:r>
              <a:rPr lang="sv-SE" sz="1200" dirty="0" err="1">
                <a:latin typeface="+mn-lt"/>
                <a:ea typeface="+mn-ea"/>
                <a:cs typeface="+mn-cs"/>
              </a:rPr>
              <a:t>your</a:t>
            </a:r>
            <a:r>
              <a:rPr lang="sv-SE" sz="1200" dirty="0">
                <a:latin typeface="+mn-lt"/>
                <a:ea typeface="+mn-ea"/>
                <a:cs typeface="+mn-cs"/>
              </a:rPr>
              <a:t> </a:t>
            </a:r>
            <a:r>
              <a:rPr lang="sv-SE" sz="1200" dirty="0" err="1">
                <a:latin typeface="+mn-lt"/>
                <a:ea typeface="+mn-ea"/>
                <a:cs typeface="+mn-cs"/>
              </a:rPr>
              <a:t>department</a:t>
            </a:r>
            <a:r>
              <a:rPr lang="sv-SE" sz="1200" dirty="0">
                <a:latin typeface="+mn-lt"/>
                <a:ea typeface="+mn-ea"/>
                <a:cs typeface="+mn-cs"/>
              </a:rPr>
              <a:t> </a:t>
            </a:r>
            <a:r>
              <a:rPr lang="sv-SE" sz="1200" dirty="0" err="1">
                <a:latin typeface="+mn-lt"/>
                <a:ea typeface="+mn-ea"/>
                <a:cs typeface="+mn-cs"/>
              </a:rPr>
              <a:t>will</a:t>
            </a:r>
            <a:r>
              <a:rPr lang="sv-SE" sz="1200" dirty="0">
                <a:latin typeface="+mn-lt"/>
                <a:ea typeface="+mn-ea"/>
                <a:cs typeface="+mn-cs"/>
              </a:rPr>
              <a:t> be </a:t>
            </a:r>
            <a:r>
              <a:rPr lang="sv-SE" sz="1200" dirty="0" err="1">
                <a:latin typeface="+mn-lt"/>
                <a:ea typeface="+mn-ea"/>
                <a:cs typeface="+mn-cs"/>
              </a:rPr>
              <a:t>fined</a:t>
            </a:r>
            <a:r>
              <a:rPr lang="sv-SE" sz="1200" dirty="0">
                <a:latin typeface="+mn-lt"/>
                <a:ea typeface="+mn-ea"/>
                <a:cs typeface="+mn-cs"/>
              </a:rPr>
              <a:t> 1,000 SEK. If </a:t>
            </a:r>
            <a:r>
              <a:rPr lang="sv-SE" sz="1200" dirty="0" err="1">
                <a:latin typeface="+mn-lt"/>
                <a:ea typeface="+mn-ea"/>
                <a:cs typeface="+mn-cs"/>
              </a:rPr>
              <a:t>you</a:t>
            </a:r>
            <a:r>
              <a:rPr lang="sv-SE" sz="1200" dirty="0">
                <a:latin typeface="+mn-lt"/>
                <a:ea typeface="+mn-ea"/>
                <a:cs typeface="+mn-cs"/>
              </a:rPr>
              <a:t> </a:t>
            </a:r>
            <a:r>
              <a:rPr lang="sv-SE" sz="1200" dirty="0" err="1">
                <a:latin typeface="+mn-lt"/>
                <a:ea typeface="+mn-ea"/>
                <a:cs typeface="+mn-cs"/>
              </a:rPr>
              <a:t>fail</a:t>
            </a:r>
            <a:r>
              <a:rPr lang="sv-SE" sz="1200" dirty="0">
                <a:latin typeface="+mn-lt"/>
                <a:ea typeface="+mn-ea"/>
                <a:cs typeface="+mn-cs"/>
              </a:rPr>
              <a:t> to show </a:t>
            </a:r>
            <a:r>
              <a:rPr lang="sv-SE" sz="1200" dirty="0" err="1">
                <a:latin typeface="+mn-lt"/>
                <a:ea typeface="+mn-ea"/>
                <a:cs typeface="+mn-cs"/>
              </a:rPr>
              <a:t>up</a:t>
            </a:r>
            <a:r>
              <a:rPr lang="sv-SE" sz="1200" dirty="0">
                <a:latin typeface="+mn-lt"/>
                <a:ea typeface="+mn-ea"/>
                <a:cs typeface="+mn-cs"/>
              </a:rPr>
              <a:t> </a:t>
            </a:r>
            <a:r>
              <a:rPr lang="sv-SE" sz="1200" dirty="0" err="1">
                <a:latin typeface="+mn-lt"/>
                <a:ea typeface="+mn-ea"/>
                <a:cs typeface="+mn-cs"/>
              </a:rPr>
              <a:t>without</a:t>
            </a:r>
            <a:r>
              <a:rPr lang="sv-SE" sz="1200" dirty="0">
                <a:latin typeface="+mn-lt"/>
                <a:ea typeface="+mn-ea"/>
                <a:cs typeface="+mn-cs"/>
              </a:rPr>
              <a:t> </a:t>
            </a:r>
            <a:r>
              <a:rPr lang="sv-SE" sz="1200" dirty="0" err="1">
                <a:latin typeface="+mn-lt"/>
                <a:ea typeface="+mn-ea"/>
                <a:cs typeface="+mn-cs"/>
              </a:rPr>
              <a:t>cancelling</a:t>
            </a:r>
            <a:r>
              <a:rPr lang="sv-SE" sz="1200" dirty="0">
                <a:latin typeface="+mn-lt"/>
                <a:ea typeface="+mn-ea"/>
                <a:cs typeface="+mn-cs"/>
              </a:rPr>
              <a:t> </a:t>
            </a:r>
            <a:r>
              <a:rPr lang="sv-SE" sz="1200" dirty="0" err="1">
                <a:latin typeface="+mn-lt"/>
                <a:ea typeface="+mn-ea"/>
                <a:cs typeface="+mn-cs"/>
              </a:rPr>
              <a:t>your</a:t>
            </a:r>
            <a:r>
              <a:rPr lang="sv-SE" sz="1200" dirty="0">
                <a:latin typeface="+mn-lt"/>
                <a:ea typeface="+mn-ea"/>
                <a:cs typeface="+mn-cs"/>
              </a:rPr>
              <a:t> participation, </a:t>
            </a:r>
            <a:r>
              <a:rPr lang="sv-SE" sz="1200" dirty="0" err="1">
                <a:latin typeface="+mn-lt"/>
                <a:ea typeface="+mn-ea"/>
                <a:cs typeface="+mn-cs"/>
              </a:rPr>
              <a:t>your</a:t>
            </a:r>
            <a:r>
              <a:rPr lang="sv-SE" sz="1200" dirty="0">
                <a:latin typeface="+mn-lt"/>
                <a:ea typeface="+mn-ea"/>
                <a:cs typeface="+mn-cs"/>
              </a:rPr>
              <a:t> </a:t>
            </a:r>
            <a:r>
              <a:rPr lang="sv-SE" sz="1200" dirty="0" err="1">
                <a:latin typeface="+mn-lt"/>
                <a:ea typeface="+mn-ea"/>
                <a:cs typeface="+mn-cs"/>
              </a:rPr>
              <a:t>department</a:t>
            </a:r>
            <a:r>
              <a:rPr lang="sv-SE" sz="1200" dirty="0">
                <a:latin typeface="+mn-lt"/>
                <a:ea typeface="+mn-ea"/>
                <a:cs typeface="+mn-cs"/>
              </a:rPr>
              <a:t> </a:t>
            </a:r>
            <a:r>
              <a:rPr lang="sv-SE" sz="1200" dirty="0" err="1">
                <a:latin typeface="+mn-lt"/>
                <a:ea typeface="+mn-ea"/>
                <a:cs typeface="+mn-cs"/>
              </a:rPr>
              <a:t>will</a:t>
            </a:r>
            <a:r>
              <a:rPr lang="sv-SE" sz="1200" dirty="0">
                <a:latin typeface="+mn-lt"/>
                <a:ea typeface="+mn-ea"/>
                <a:cs typeface="+mn-cs"/>
              </a:rPr>
              <a:t> be </a:t>
            </a:r>
            <a:r>
              <a:rPr lang="sv-SE" sz="1200" dirty="0" err="1">
                <a:latin typeface="+mn-lt"/>
                <a:ea typeface="+mn-ea"/>
                <a:cs typeface="+mn-cs"/>
              </a:rPr>
              <a:t>fined</a:t>
            </a:r>
            <a:r>
              <a:rPr lang="sv-SE" sz="1200" dirty="0">
                <a:latin typeface="+mn-lt"/>
                <a:ea typeface="+mn-ea"/>
                <a:cs typeface="+mn-cs"/>
              </a:rPr>
              <a:t> 1,500 SEK.</a:t>
            </a:r>
          </a:p>
          <a:p>
            <a:r>
              <a:rPr lang="sv-SE" dirty="0"/>
              <a:t>The </a:t>
            </a:r>
            <a:r>
              <a:rPr lang="sv-SE" dirty="0" err="1"/>
              <a:t>slots</a:t>
            </a:r>
            <a:r>
              <a:rPr lang="sv-SE" dirty="0"/>
              <a:t> </a:t>
            </a:r>
            <a:r>
              <a:rPr lang="sv-SE" dirty="0" err="1"/>
              <a:t>are</a:t>
            </a:r>
            <a:r>
              <a:rPr lang="sv-SE" dirty="0"/>
              <a:t> </a:t>
            </a:r>
            <a:r>
              <a:rPr lang="sv-SE" dirty="0" err="1"/>
              <a:t>expensive</a:t>
            </a:r>
            <a:r>
              <a:rPr lang="sv-SE" dirty="0"/>
              <a:t>… </a:t>
            </a:r>
            <a:r>
              <a:rPr lang="sv-SE" dirty="0" err="1"/>
              <a:t>very</a:t>
            </a:r>
            <a:r>
              <a:rPr lang="sv-SE" dirty="0"/>
              <a:t> hard for </a:t>
            </a:r>
            <a:r>
              <a:rPr lang="sv-SE" dirty="0" err="1"/>
              <a:t>people</a:t>
            </a:r>
            <a:r>
              <a:rPr lang="sv-SE" dirty="0"/>
              <a:t> to get in on a </a:t>
            </a:r>
            <a:r>
              <a:rPr lang="sv-SE" dirty="0" err="1"/>
              <a:t>course</a:t>
            </a:r>
            <a:r>
              <a:rPr lang="sv-SE" dirty="0"/>
              <a:t> </a:t>
            </a:r>
            <a:r>
              <a:rPr lang="sv-SE" dirty="0" err="1"/>
              <a:t>with</a:t>
            </a:r>
            <a:r>
              <a:rPr lang="sv-SE" dirty="0"/>
              <a:t> </a:t>
            </a:r>
            <a:r>
              <a:rPr lang="sv-SE" dirty="0" err="1"/>
              <a:t>only</a:t>
            </a:r>
            <a:r>
              <a:rPr lang="sv-SE" dirty="0"/>
              <a:t> a </a:t>
            </a:r>
            <a:r>
              <a:rPr lang="sv-SE" dirty="0" err="1"/>
              <a:t>few</a:t>
            </a:r>
            <a:r>
              <a:rPr lang="sv-SE" dirty="0"/>
              <a:t> </a:t>
            </a:r>
            <a:r>
              <a:rPr lang="sv-SE" dirty="0" err="1"/>
              <a:t>days</a:t>
            </a:r>
            <a:r>
              <a:rPr lang="sv-SE" dirty="0"/>
              <a:t> </a:t>
            </a:r>
            <a:r>
              <a:rPr lang="sv-SE" dirty="0" err="1"/>
              <a:t>of</a:t>
            </a:r>
            <a:r>
              <a:rPr lang="sv-SE" dirty="0"/>
              <a:t> </a:t>
            </a:r>
            <a:r>
              <a:rPr lang="sv-SE" dirty="0" err="1"/>
              <a:t>notice</a:t>
            </a:r>
            <a:r>
              <a:rPr lang="sv-SE" dirty="0"/>
              <a:t>… so </a:t>
            </a:r>
            <a:r>
              <a:rPr lang="sv-SE" dirty="0" err="1"/>
              <a:t>help</a:t>
            </a:r>
            <a:r>
              <a:rPr lang="sv-SE" dirty="0"/>
              <a:t> the system and </a:t>
            </a:r>
            <a:r>
              <a:rPr lang="sv-SE" dirty="0" err="1"/>
              <a:t>cancel</a:t>
            </a:r>
            <a:r>
              <a:rPr lang="sv-SE" dirty="0"/>
              <a:t> in </a:t>
            </a:r>
            <a:r>
              <a:rPr lang="sv-SE" dirty="0" err="1"/>
              <a:t>good</a:t>
            </a:r>
            <a:r>
              <a:rPr lang="sv-SE" dirty="0"/>
              <a:t> </a:t>
            </a:r>
            <a:r>
              <a:rPr lang="sv-SE" dirty="0" err="1"/>
              <a:t>time</a:t>
            </a:r>
            <a:r>
              <a:rPr lang="sv-SE" dirty="0"/>
              <a:t>. </a:t>
            </a:r>
          </a:p>
        </p:txBody>
      </p:sp>
      <p:sp>
        <p:nvSpPr>
          <p:cNvPr id="4" name="Platshållare för bildnummer 3"/>
          <p:cNvSpPr>
            <a:spLocks noGrp="1"/>
          </p:cNvSpPr>
          <p:nvPr>
            <p:ph type="sldNum" sz="quarter" idx="5"/>
          </p:nvPr>
        </p:nvSpPr>
        <p:spPr/>
        <p:txBody>
          <a:bodyPr/>
          <a:lstStyle/>
          <a:p>
            <a:fld id="{8EB8C585-97D2-734D-B208-1B7E4E6CCB17}" type="slidenum">
              <a:rPr lang="en-GB" smtClean="0"/>
              <a:t>12</a:t>
            </a:fld>
            <a:endParaRPr lang="en-GB"/>
          </a:p>
        </p:txBody>
      </p:sp>
    </p:spTree>
    <p:extLst>
      <p:ext uri="{BB962C8B-B14F-4D97-AF65-F5344CB8AC3E}">
        <p14:creationId xmlns:p14="http://schemas.microsoft.com/office/powerpoint/2010/main" val="208688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Since</a:t>
            </a:r>
            <a:r>
              <a:rPr lang="sv-SE" dirty="0"/>
              <a:t> </a:t>
            </a:r>
            <a:r>
              <a:rPr lang="sv-SE" dirty="0" err="1"/>
              <a:t>you</a:t>
            </a:r>
            <a:r>
              <a:rPr lang="sv-SE" dirty="0"/>
              <a:t> </a:t>
            </a:r>
            <a:r>
              <a:rPr lang="sv-SE" dirty="0" err="1"/>
              <a:t>have</a:t>
            </a:r>
            <a:r>
              <a:rPr lang="sv-SE" dirty="0"/>
              <a:t> to </a:t>
            </a:r>
            <a:r>
              <a:rPr lang="sv-SE" dirty="0" err="1"/>
              <a:t>sign</a:t>
            </a:r>
            <a:r>
              <a:rPr lang="sv-SE" dirty="0"/>
              <a:t> </a:t>
            </a:r>
            <a:r>
              <a:rPr lang="sv-SE" dirty="0" err="1"/>
              <a:t>up</a:t>
            </a:r>
            <a:r>
              <a:rPr lang="sv-SE" dirty="0"/>
              <a:t> for </a:t>
            </a:r>
            <a:r>
              <a:rPr lang="sv-SE" dirty="0" err="1"/>
              <a:t>courses</a:t>
            </a:r>
            <a:r>
              <a:rPr lang="sv-SE" dirty="0"/>
              <a:t> </a:t>
            </a:r>
            <a:r>
              <a:rPr lang="sv-SE" dirty="0" err="1"/>
              <a:t>months</a:t>
            </a:r>
            <a:r>
              <a:rPr lang="sv-SE" dirty="0"/>
              <a:t> in </a:t>
            </a:r>
            <a:r>
              <a:rPr lang="sv-SE" dirty="0" err="1"/>
              <a:t>advance</a:t>
            </a:r>
            <a:r>
              <a:rPr lang="sv-SE" dirty="0"/>
              <a:t>… be sure to save the dates in </a:t>
            </a:r>
            <a:r>
              <a:rPr lang="sv-SE" dirty="0" err="1"/>
              <a:t>your</a:t>
            </a:r>
            <a:r>
              <a:rPr lang="sv-SE" dirty="0"/>
              <a:t> </a:t>
            </a:r>
            <a:r>
              <a:rPr lang="sv-SE" dirty="0" err="1"/>
              <a:t>calender</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If </a:t>
            </a:r>
            <a:r>
              <a:rPr lang="sv-SE" dirty="0" err="1"/>
              <a:t>you</a:t>
            </a:r>
            <a:r>
              <a:rPr lang="sv-SE" dirty="0"/>
              <a:t> </a:t>
            </a:r>
            <a:r>
              <a:rPr lang="sv-SE" dirty="0" err="1"/>
              <a:t>don’t</a:t>
            </a:r>
            <a:r>
              <a:rPr lang="sv-SE" dirty="0"/>
              <a:t> </a:t>
            </a:r>
            <a:r>
              <a:rPr lang="sv-SE" dirty="0" err="1"/>
              <a:t>know</a:t>
            </a:r>
            <a:r>
              <a:rPr lang="sv-SE" dirty="0"/>
              <a:t> – get in touch. </a:t>
            </a:r>
          </a:p>
          <a:p>
            <a:endParaRPr lang="sv-SE" dirty="0"/>
          </a:p>
          <a:p>
            <a:r>
              <a:rPr lang="sv-SE" b="1" dirty="0" err="1"/>
              <a:t>Everyone</a:t>
            </a:r>
            <a:r>
              <a:rPr lang="sv-SE" b="1" dirty="0"/>
              <a:t> Chalmers loves a </a:t>
            </a:r>
            <a:r>
              <a:rPr lang="sv-SE" b="1" dirty="0" err="1"/>
              <a:t>good</a:t>
            </a:r>
            <a:r>
              <a:rPr lang="sv-SE" b="1" dirty="0"/>
              <a:t> </a:t>
            </a:r>
            <a:r>
              <a:rPr lang="sv-SE" b="1" dirty="0" err="1"/>
              <a:t>acronym</a:t>
            </a:r>
            <a:r>
              <a:rPr lang="sv-SE" b="1" dirty="0"/>
              <a:t>!!</a:t>
            </a:r>
          </a:p>
        </p:txBody>
      </p:sp>
      <p:sp>
        <p:nvSpPr>
          <p:cNvPr id="4" name="Slide Number Placeholder 3"/>
          <p:cNvSpPr>
            <a:spLocks noGrp="1"/>
          </p:cNvSpPr>
          <p:nvPr>
            <p:ph type="sldNum" sz="quarter" idx="5"/>
          </p:nvPr>
        </p:nvSpPr>
        <p:spPr/>
        <p:txBody>
          <a:bodyPr/>
          <a:lstStyle/>
          <a:p>
            <a:fld id="{8EB8C585-97D2-734D-B208-1B7E4E6CCB17}" type="slidenum">
              <a:rPr lang="en-GB" smtClean="0"/>
              <a:t>13</a:t>
            </a:fld>
            <a:endParaRPr lang="en-GB"/>
          </a:p>
        </p:txBody>
      </p:sp>
    </p:spTree>
    <p:extLst>
      <p:ext uri="{BB962C8B-B14F-4D97-AF65-F5344CB8AC3E}">
        <p14:creationId xmlns:p14="http://schemas.microsoft.com/office/powerpoint/2010/main" val="2973400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8EB8C585-97D2-734D-B208-1B7E4E6CCB17}" type="slidenum">
              <a:rPr lang="en-GB" smtClean="0"/>
              <a:t>14</a:t>
            </a:fld>
            <a:endParaRPr lang="en-GB"/>
          </a:p>
        </p:txBody>
      </p:sp>
    </p:spTree>
    <p:extLst>
      <p:ext uri="{BB962C8B-B14F-4D97-AF65-F5344CB8AC3E}">
        <p14:creationId xmlns:p14="http://schemas.microsoft.com/office/powerpoint/2010/main" val="313860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8EB8C585-97D2-734D-B208-1B7E4E6CCB17}" type="slidenum">
              <a:rPr lang="en-GB" smtClean="0"/>
              <a:t>15</a:t>
            </a:fld>
            <a:endParaRPr lang="en-GB"/>
          </a:p>
        </p:txBody>
      </p:sp>
    </p:spTree>
    <p:extLst>
      <p:ext uri="{BB962C8B-B14F-4D97-AF65-F5344CB8AC3E}">
        <p14:creationId xmlns:p14="http://schemas.microsoft.com/office/powerpoint/2010/main" val="18126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buFont typeface="Arial" panose="020B0604020202020204" pitchFamily="34" charset="0"/>
              <a:buChar char="•"/>
            </a:pPr>
            <a:r>
              <a:rPr lang="en-GB" altLang="sv-SE" sz="1200" dirty="0">
                <a:ea typeface="ＭＳ Ｐゴシック" panose="020B0600070205080204" pitchFamily="34" charset="-128"/>
                <a:cs typeface="Times" panose="02020603050405020304" pitchFamily="18" charset="0"/>
              </a:rPr>
              <a:t>GTS started in 2011. It’s a quite unique initiative and an offer to all PhD students as a one-stop-shop for useful </a:t>
            </a:r>
            <a:r>
              <a:rPr lang="sv-SE" sz="1200" b="1" dirty="0" err="1"/>
              <a:t>Interdisciplinary</a:t>
            </a:r>
            <a:r>
              <a:rPr lang="sv-SE" sz="1200" b="1" dirty="0"/>
              <a:t> </a:t>
            </a:r>
            <a:r>
              <a:rPr lang="sv-SE" sz="1200" b="1" dirty="0" err="1"/>
              <a:t>academic</a:t>
            </a:r>
            <a:r>
              <a:rPr lang="sv-SE" sz="1200" b="1" dirty="0"/>
              <a:t> and </a:t>
            </a:r>
            <a:r>
              <a:rPr lang="sv-SE" sz="1200" b="1" dirty="0" err="1"/>
              <a:t>professional</a:t>
            </a:r>
            <a:r>
              <a:rPr lang="sv-SE" sz="1200" b="1" dirty="0"/>
              <a:t> </a:t>
            </a:r>
            <a:r>
              <a:rPr lang="sv-SE" sz="1200" b="1" dirty="0" err="1"/>
              <a:t>competences</a:t>
            </a:r>
            <a:r>
              <a:rPr lang="sv-SE" sz="1200" b="0" dirty="0"/>
              <a:t>. Most </a:t>
            </a:r>
            <a:r>
              <a:rPr lang="sv-SE" sz="1200" b="0" dirty="0" err="1"/>
              <a:t>other</a:t>
            </a:r>
            <a:r>
              <a:rPr lang="sv-SE" sz="1200" b="0" dirty="0"/>
              <a:t> </a:t>
            </a:r>
            <a:r>
              <a:rPr lang="sv-SE" sz="1200" b="0" dirty="0" err="1"/>
              <a:t>universities</a:t>
            </a:r>
            <a:r>
              <a:rPr lang="sv-SE" sz="1200" b="0" dirty="0"/>
              <a:t> </a:t>
            </a:r>
            <a:r>
              <a:rPr lang="sv-SE" sz="1200" b="0" dirty="0" err="1"/>
              <a:t>typically</a:t>
            </a:r>
            <a:r>
              <a:rPr lang="sv-SE" sz="1200" b="0" dirty="0"/>
              <a:t> offer a </a:t>
            </a:r>
            <a:r>
              <a:rPr lang="sv-SE" sz="1200" b="0" dirty="0" err="1"/>
              <a:t>subset</a:t>
            </a:r>
            <a:r>
              <a:rPr lang="sv-SE" sz="1200" b="0" dirty="0"/>
              <a:t> </a:t>
            </a:r>
            <a:r>
              <a:rPr lang="sv-SE" sz="1200" b="0" dirty="0" err="1"/>
              <a:t>of</a:t>
            </a:r>
            <a:r>
              <a:rPr lang="sv-SE" sz="1200" b="0" dirty="0"/>
              <a:t> </a:t>
            </a:r>
            <a:r>
              <a:rPr lang="sv-SE" sz="1200" b="0" dirty="0" err="1"/>
              <a:t>these</a:t>
            </a:r>
            <a:r>
              <a:rPr lang="sv-SE" sz="1200" b="0" dirty="0"/>
              <a:t> </a:t>
            </a:r>
            <a:r>
              <a:rPr lang="sv-SE" sz="1200" b="0" dirty="0" err="1"/>
              <a:t>but</a:t>
            </a:r>
            <a:r>
              <a:rPr lang="sv-SE" sz="1200" b="0" dirty="0"/>
              <a:t> not in the form </a:t>
            </a:r>
            <a:r>
              <a:rPr lang="sv-SE" sz="1200" b="0" dirty="0" err="1"/>
              <a:t>of</a:t>
            </a:r>
            <a:r>
              <a:rPr lang="sv-SE" sz="1200" b="0" dirty="0"/>
              <a:t> a </a:t>
            </a:r>
            <a:r>
              <a:rPr lang="sv-SE" sz="1200" b="0" dirty="0" err="1"/>
              <a:t>centrally</a:t>
            </a:r>
            <a:r>
              <a:rPr lang="sv-SE" sz="1200" b="0" dirty="0"/>
              <a:t> </a:t>
            </a:r>
            <a:r>
              <a:rPr lang="sv-SE" sz="1200" b="0" dirty="0" err="1"/>
              <a:t>coordinated</a:t>
            </a:r>
            <a:r>
              <a:rPr lang="sv-SE" sz="1200" b="0" dirty="0"/>
              <a:t> program.  </a:t>
            </a:r>
          </a:p>
          <a:p>
            <a:pPr marL="171450" indent="-171450">
              <a:lnSpc>
                <a:spcPct val="100000"/>
              </a:lnSpc>
              <a:spcBef>
                <a:spcPts val="0"/>
              </a:spcBef>
              <a:buFont typeface="Arial" panose="020B0604020202020204" pitchFamily="34" charset="0"/>
              <a:buChar char="•"/>
            </a:pPr>
            <a:endParaRPr lang="en-GB" altLang="sv-SE" sz="1200" dirty="0">
              <a:ea typeface="ＭＳ Ｐゴシック" panose="020B0600070205080204" pitchFamily="34" charset="-128"/>
              <a:cs typeface="Times" panose="02020603050405020304" pitchFamily="18" charset="0"/>
            </a:endParaRPr>
          </a:p>
          <a:p>
            <a:pPr marL="171450" indent="-171450">
              <a:lnSpc>
                <a:spcPct val="100000"/>
              </a:lnSpc>
              <a:spcBef>
                <a:spcPts val="0"/>
              </a:spcBef>
              <a:buFont typeface="Arial" panose="020B0604020202020204" pitchFamily="34" charset="0"/>
              <a:buChar char="•"/>
            </a:pPr>
            <a:r>
              <a:rPr lang="en-GB" altLang="sv-SE" sz="1200" dirty="0">
                <a:ea typeface="ＭＳ Ｐゴシック" panose="020B0600070205080204" pitchFamily="34" charset="-128"/>
                <a:cs typeface="Times" panose="02020603050405020304" pitchFamily="18" charset="0"/>
              </a:rPr>
              <a:t>The GTS program was initiated as a response to several triggers and possibilities.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sv-SE" sz="1200" dirty="0">
              <a:ea typeface="ＭＳ Ｐゴシック" panose="020B0600070205080204" pitchFamily="34" charset="-128"/>
              <a:cs typeface="Times" panose="02020603050405020304" pitchFamily="18" charset="0"/>
            </a:endParaRPr>
          </a:p>
          <a:p>
            <a:pPr marL="171450" indent="-171450">
              <a:lnSpc>
                <a:spcPct val="100000"/>
              </a:lnSpc>
              <a:spcBef>
                <a:spcPts val="0"/>
              </a:spcBef>
              <a:buFont typeface="Arial" panose="020B0604020202020204" pitchFamily="34" charset="0"/>
              <a:buChar char="•"/>
            </a:pPr>
            <a:r>
              <a:rPr lang="en-GB" altLang="sv-SE" sz="1200" dirty="0">
                <a:ea typeface="ＭＳ Ｐゴシック" panose="020B0600070205080204" pitchFamily="34" charset="-128"/>
                <a:cs typeface="Times" panose="02020603050405020304" pitchFamily="18" charset="0"/>
              </a:rPr>
              <a:t>Changing expectations on Chalmers from society regarding contributions to not only education and research, but also utilisation.</a:t>
            </a:r>
          </a:p>
          <a:p>
            <a:pPr marL="171450" indent="-171450">
              <a:lnSpc>
                <a:spcPct val="100000"/>
              </a:lnSpc>
              <a:spcBef>
                <a:spcPts val="0"/>
              </a:spcBef>
              <a:buFont typeface="Arial" panose="020B0604020202020204" pitchFamily="34" charset="0"/>
              <a:buChar char="•"/>
            </a:pPr>
            <a:endParaRPr lang="en-GB" altLang="sv-SE" sz="1200" dirty="0">
              <a:ea typeface="ＭＳ Ｐゴシック" panose="020B0600070205080204" pitchFamily="34" charset="-128"/>
              <a:cs typeface="Times"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sv-SE" sz="1200" dirty="0">
                <a:ea typeface="ＭＳ Ｐゴシック" panose="020B0600070205080204" pitchFamily="34" charset="-128"/>
                <a:cs typeface="Times" panose="02020603050405020304" pitchFamily="18" charset="0"/>
              </a:rPr>
              <a:t>Around that time, the Swedish government had recently published the latest research bill called “A boost for research and innovation” (</a:t>
            </a:r>
            <a:r>
              <a:rPr lang="en-GB" altLang="sv-SE" sz="1200" dirty="0" err="1">
                <a:ea typeface="ＭＳ Ｐゴシック" panose="020B0600070205080204" pitchFamily="34" charset="-128"/>
                <a:cs typeface="Times" panose="02020603050405020304" pitchFamily="18" charset="0"/>
              </a:rPr>
              <a:t>Ett</a:t>
            </a:r>
            <a:r>
              <a:rPr lang="en-GB" altLang="sv-SE" sz="1200" dirty="0">
                <a:ea typeface="ＭＳ Ｐゴシック" panose="020B0600070205080204" pitchFamily="34" charset="-128"/>
                <a:cs typeface="Times" panose="02020603050405020304" pitchFamily="18" charset="0"/>
              </a:rPr>
              <a:t> </a:t>
            </a:r>
            <a:r>
              <a:rPr lang="en-GB" altLang="sv-SE" sz="1200" dirty="0" err="1">
                <a:ea typeface="ＭＳ Ｐゴシック" panose="020B0600070205080204" pitchFamily="34" charset="-128"/>
                <a:cs typeface="Times" panose="02020603050405020304" pitchFamily="18" charset="0"/>
              </a:rPr>
              <a:t>lyft</a:t>
            </a:r>
            <a:r>
              <a:rPr lang="en-GB" altLang="sv-SE" sz="1200" dirty="0">
                <a:ea typeface="ＭＳ Ｐゴシック" panose="020B0600070205080204" pitchFamily="34" charset="-128"/>
                <a:cs typeface="Times" panose="02020603050405020304" pitchFamily="18" charset="0"/>
              </a:rPr>
              <a:t> för </a:t>
            </a:r>
            <a:r>
              <a:rPr lang="en-GB" altLang="sv-SE" sz="1200" dirty="0" err="1">
                <a:ea typeface="ＭＳ Ｐゴシック" panose="020B0600070205080204" pitchFamily="34" charset="-128"/>
                <a:cs typeface="Times" panose="02020603050405020304" pitchFamily="18" charset="0"/>
              </a:rPr>
              <a:t>forskning</a:t>
            </a:r>
            <a:r>
              <a:rPr lang="en-GB" altLang="sv-SE" sz="1200" dirty="0">
                <a:ea typeface="ＭＳ Ｐゴシック" panose="020B0600070205080204" pitchFamily="34" charset="-128"/>
                <a:cs typeface="Times" panose="02020603050405020304" pitchFamily="18" charset="0"/>
              </a:rPr>
              <a:t> och innovation) in which they prompted the Swedish universities to apply for strategic funding for building up large initiatives for research and innovation. Chalmers applied, was extremely successful, and received large (not to say huge) strategic grants from the government. This became Chalmers Areas of Advance (that our vice president for research and doctoral studies, Anders, talked about…?). It was also decided that Chalmers would develop a program that would strengthen the training of doctoral students in </a:t>
            </a:r>
            <a:r>
              <a:rPr lang="sv-SE" sz="1200" b="1" dirty="0" err="1"/>
              <a:t>Interdisciplinary</a:t>
            </a:r>
            <a:r>
              <a:rPr lang="sv-SE" sz="1200" b="1" dirty="0"/>
              <a:t> </a:t>
            </a:r>
            <a:r>
              <a:rPr lang="sv-SE" sz="1200" b="1" dirty="0" err="1"/>
              <a:t>academic</a:t>
            </a:r>
            <a:r>
              <a:rPr lang="sv-SE" sz="1200" b="1" dirty="0"/>
              <a:t> and </a:t>
            </a:r>
            <a:r>
              <a:rPr lang="sv-SE" sz="1200" b="1" dirty="0" err="1"/>
              <a:t>professional</a:t>
            </a:r>
            <a:r>
              <a:rPr lang="sv-SE" sz="1200" b="1" dirty="0"/>
              <a:t> </a:t>
            </a:r>
            <a:r>
              <a:rPr lang="sv-SE" sz="1200" b="1" dirty="0" err="1"/>
              <a:t>competences</a:t>
            </a:r>
            <a:r>
              <a:rPr lang="sv-SE" sz="1200" b="1" dirty="0"/>
              <a:t>. GTS…</a:t>
            </a:r>
            <a:endParaRPr lang="en-GB" altLang="sv-SE" sz="1200" dirty="0">
              <a:ea typeface="ＭＳ Ｐゴシック" panose="020B0600070205080204" pitchFamily="34" charset="-128"/>
              <a:cs typeface="Times" panose="02020603050405020304" pitchFamily="18" charset="0"/>
            </a:endParaRPr>
          </a:p>
          <a:p>
            <a:pPr marL="0" indent="0">
              <a:lnSpc>
                <a:spcPct val="100000"/>
              </a:lnSpc>
              <a:spcBef>
                <a:spcPts val="0"/>
              </a:spcBef>
              <a:buFont typeface="Arial" panose="020B0604020202020204" pitchFamily="34" charset="0"/>
              <a:buNone/>
            </a:pPr>
            <a:endParaRPr lang="en-GB" altLang="sv-SE" sz="900" dirty="0">
              <a:ea typeface="ＭＳ Ｐゴシック" panose="020B0600070205080204" pitchFamily="34" charset="-128"/>
              <a:cs typeface="Times" panose="02020603050405020304" pitchFamily="18" charset="0"/>
            </a:endParaRPr>
          </a:p>
          <a:p>
            <a:pPr marL="0" indent="0">
              <a:lnSpc>
                <a:spcPct val="100000"/>
              </a:lnSpc>
              <a:spcBef>
                <a:spcPts val="0"/>
              </a:spcBef>
              <a:buFont typeface="Arial" panose="020B0604020202020204" pitchFamily="34" charset="0"/>
              <a:buNone/>
            </a:pPr>
            <a:r>
              <a:rPr lang="en-GB" altLang="sv-SE" sz="1200" dirty="0">
                <a:ea typeface="ＭＳ Ｐゴシック" panose="020B0600070205080204" pitchFamily="34" charset="-128"/>
                <a:cs typeface="Times" panose="02020603050405020304" pitchFamily="18" charset="0"/>
              </a:rPr>
              <a:t>This of course made sense in many different ways…:</a:t>
            </a:r>
          </a:p>
          <a:p>
            <a:pPr marL="171450" indent="-171450">
              <a:lnSpc>
                <a:spcPct val="100000"/>
              </a:lnSpc>
              <a:spcBef>
                <a:spcPts val="0"/>
              </a:spcBef>
              <a:buFont typeface="Arial" panose="020B0604020202020204" pitchFamily="34" charset="0"/>
              <a:buChar char="•"/>
            </a:pPr>
            <a:endParaRPr lang="en-GB" altLang="sv-SE" sz="1200" dirty="0">
              <a:ea typeface="ＭＳ Ｐゴシック" panose="020B0600070205080204" pitchFamily="34" charset="-128"/>
              <a:cs typeface="Times" panose="02020603050405020304" pitchFamily="18" charset="0"/>
            </a:endParaRPr>
          </a:p>
          <a:p>
            <a:pPr marL="171450" indent="-171450">
              <a:lnSpc>
                <a:spcPct val="100000"/>
              </a:lnSpc>
              <a:spcBef>
                <a:spcPts val="0"/>
              </a:spcBef>
              <a:buFont typeface="Arial" panose="020B0604020202020204" pitchFamily="34" charset="0"/>
              <a:buChar char="•"/>
            </a:pPr>
            <a:r>
              <a:rPr lang="en-GB" altLang="sv-SE" sz="1200" dirty="0">
                <a:ea typeface="ＭＳ Ｐゴシック" panose="020B0600070205080204" pitchFamily="34" charset="-128"/>
                <a:cs typeface="Times" panose="02020603050405020304" pitchFamily="18" charset="0"/>
              </a:rPr>
              <a:t>PhDs are expected to become future leaders and change agents. Particularly so with PhDs from Chalmers who have a strong tradition in populating many of Sweden’s top positions.</a:t>
            </a:r>
          </a:p>
          <a:p>
            <a:pPr marL="0" indent="0">
              <a:lnSpc>
                <a:spcPct val="100000"/>
              </a:lnSpc>
              <a:spcBef>
                <a:spcPts val="0"/>
              </a:spcBef>
              <a:buFont typeface="Arial" panose="020B0604020202020204" pitchFamily="34" charset="0"/>
              <a:buNone/>
            </a:pPr>
            <a:r>
              <a:rPr lang="en-GB" altLang="sv-SE" sz="800" dirty="0">
                <a:ea typeface="ＭＳ Ｐゴシック" panose="020B0600070205080204" pitchFamily="34" charset="-128"/>
                <a:cs typeface="Times" panose="02020603050405020304" pitchFamily="18" charset="0"/>
              </a:rPr>
              <a:t> </a:t>
            </a:r>
            <a:endParaRPr lang="en-GB" altLang="sv-SE" sz="900" dirty="0">
              <a:ea typeface="ＭＳ Ｐゴシック" panose="020B0600070205080204" pitchFamily="34" charset="-128"/>
              <a:cs typeface="Times" panose="02020603050405020304" pitchFamily="18" charset="0"/>
            </a:endParaRPr>
          </a:p>
          <a:p>
            <a:pPr marL="171450" indent="-171450">
              <a:lnSpc>
                <a:spcPct val="100000"/>
              </a:lnSpc>
              <a:spcBef>
                <a:spcPts val="0"/>
              </a:spcBef>
              <a:buFont typeface="Arial" panose="020B0604020202020204" pitchFamily="34" charset="0"/>
              <a:buChar char="•"/>
            </a:pPr>
            <a:r>
              <a:rPr lang="en-GB" altLang="sv-SE" sz="1200" dirty="0">
                <a:ea typeface="ＭＳ Ｐゴシック" panose="020B0600070205080204" pitchFamily="34" charset="-128"/>
                <a:cs typeface="Times" panose="02020603050405020304" pitchFamily="18" charset="0"/>
              </a:rPr>
              <a:t>Increasingly important to work interdisciplinary to solve real-life challenges so networking cross-disciplines is important.</a:t>
            </a:r>
          </a:p>
          <a:p>
            <a:pPr marL="171450" indent="-171450">
              <a:lnSpc>
                <a:spcPct val="100000"/>
              </a:lnSpc>
              <a:spcBef>
                <a:spcPts val="0"/>
              </a:spcBef>
              <a:buFont typeface="Arial" panose="020B0604020202020204" pitchFamily="34" charset="0"/>
              <a:buChar char="•"/>
            </a:pPr>
            <a:endParaRPr lang="en-GB" altLang="sv-SE" sz="1200" dirty="0">
              <a:ea typeface="ＭＳ Ｐゴシック" panose="020B0600070205080204" pitchFamily="34" charset="-128"/>
              <a:cs typeface="Times" panose="02020603050405020304" pitchFamily="18" charset="0"/>
            </a:endParaRPr>
          </a:p>
          <a:p>
            <a:pPr marL="171450" indent="-171450">
              <a:lnSpc>
                <a:spcPct val="100000"/>
              </a:lnSpc>
              <a:spcBef>
                <a:spcPts val="0"/>
              </a:spcBef>
              <a:buFont typeface="Arial" panose="020B0604020202020204" pitchFamily="34" charset="0"/>
              <a:buChar char="•"/>
            </a:pPr>
            <a:r>
              <a:rPr lang="en-GB" altLang="sv-SE" sz="1200" dirty="0">
                <a:ea typeface="ＭＳ Ｐゴシック" panose="020B0600070205080204" pitchFamily="34" charset="-128"/>
                <a:cs typeface="Times" panose="02020603050405020304" pitchFamily="18" charset="0"/>
              </a:rPr>
              <a:t>Also important to involve and communicate with non-experts (politicians, the general public, etc.) since no change will come about without their approval.</a:t>
            </a:r>
          </a:p>
          <a:p>
            <a:pPr marL="171450" indent="-171450">
              <a:lnSpc>
                <a:spcPct val="100000"/>
              </a:lnSpc>
              <a:spcBef>
                <a:spcPts val="0"/>
              </a:spcBef>
              <a:buFont typeface="Arial" panose="020B0604020202020204" pitchFamily="34" charset="0"/>
              <a:buChar char="•"/>
            </a:pPr>
            <a:endParaRPr lang="en-US" altLang="sv-SE" sz="800" dirty="0">
              <a:ea typeface="ＭＳ Ｐゴシック" panose="020B0600070205080204" pitchFamily="34" charset="-128"/>
              <a:cs typeface="Times" panose="02020603050405020304" pitchFamily="18" charset="0"/>
            </a:endParaRPr>
          </a:p>
          <a:p>
            <a:pPr marL="171450" indent="-171450">
              <a:lnSpc>
                <a:spcPct val="100000"/>
              </a:lnSpc>
              <a:spcBef>
                <a:spcPts val="0"/>
              </a:spcBef>
              <a:buFont typeface="Arial" panose="020B0604020202020204" pitchFamily="34" charset="0"/>
              <a:buChar char="•"/>
            </a:pPr>
            <a:r>
              <a:rPr lang="en-US" altLang="sv-SE" sz="1200" dirty="0">
                <a:ea typeface="ＭＳ Ｐゴシック" panose="020B0600070205080204" pitchFamily="34" charset="-128"/>
                <a:cs typeface="Times" panose="02020603050405020304" pitchFamily="18" charset="0"/>
              </a:rPr>
              <a:t>We know from very compelling statistics and from extensive dialogue with leaders in companies and other </a:t>
            </a:r>
            <a:r>
              <a:rPr lang="en-US" altLang="sv-SE" sz="1200" dirty="0" err="1">
                <a:ea typeface="ＭＳ Ｐゴシック" panose="020B0600070205080204" pitchFamily="34" charset="-128"/>
                <a:cs typeface="Times" panose="02020603050405020304" pitchFamily="18" charset="0"/>
              </a:rPr>
              <a:t>organisations</a:t>
            </a:r>
            <a:r>
              <a:rPr lang="en-US" altLang="sv-SE" sz="1200" dirty="0">
                <a:ea typeface="ＭＳ Ｐゴシック" panose="020B0600070205080204" pitchFamily="34" charset="-128"/>
                <a:cs typeface="Times" panose="02020603050405020304" pitchFamily="18" charset="0"/>
              </a:rPr>
              <a:t> in Sweden that having generic skills such as these dramatically increase employability. </a:t>
            </a:r>
            <a:endParaRPr lang="en-GB" altLang="sv-SE" sz="1200" dirty="0">
              <a:ea typeface="ＭＳ Ｐゴシック" panose="020B0600070205080204" pitchFamily="34" charset="-128"/>
              <a:cs typeface="Times" panose="02020603050405020304" pitchFamily="18" charset="0"/>
            </a:endParaRPr>
          </a:p>
          <a:p>
            <a:pPr marL="171450" indent="-171450">
              <a:lnSpc>
                <a:spcPct val="100000"/>
              </a:lnSpc>
              <a:spcBef>
                <a:spcPts val="0"/>
              </a:spcBef>
              <a:buFont typeface="Arial" panose="020B0604020202020204" pitchFamily="34" charset="0"/>
              <a:buChar char="•"/>
            </a:pPr>
            <a:endParaRPr lang="en-GB" altLang="sv-SE" sz="900" dirty="0">
              <a:ea typeface="ＭＳ Ｐゴシック" panose="020B0600070205080204" pitchFamily="34" charset="-128"/>
              <a:cs typeface="Times" panose="02020603050405020304" pitchFamily="18" charset="0"/>
            </a:endParaRPr>
          </a:p>
          <a:p>
            <a:pPr marL="0" indent="0">
              <a:lnSpc>
                <a:spcPct val="100000"/>
              </a:lnSpc>
              <a:spcBef>
                <a:spcPts val="0"/>
              </a:spcBef>
              <a:buFont typeface="Arial" panose="020B0604020202020204" pitchFamily="34" charset="0"/>
              <a:buNone/>
            </a:pPr>
            <a:r>
              <a:rPr lang="en-GB" altLang="sv-SE" sz="1200" dirty="0">
                <a:ea typeface="ＭＳ Ｐゴシック" panose="020B0600070205080204" pitchFamily="34" charset="-128"/>
                <a:cs typeface="Times" panose="02020603050405020304" pitchFamily="18" charset="0"/>
              </a:rPr>
              <a:t>And last but not least…:</a:t>
            </a:r>
          </a:p>
          <a:p>
            <a:pPr marL="0" indent="0">
              <a:lnSpc>
                <a:spcPct val="100000"/>
              </a:lnSpc>
              <a:spcBef>
                <a:spcPts val="0"/>
              </a:spcBef>
              <a:buFont typeface="Arial" panose="020B0604020202020204" pitchFamily="34" charset="0"/>
              <a:buNone/>
            </a:pPr>
            <a:endParaRPr lang="en-GB" altLang="sv-SE" sz="1200" dirty="0">
              <a:ea typeface="ＭＳ Ｐゴシック" panose="020B0600070205080204" pitchFamily="34" charset="-128"/>
              <a:cs typeface="Times" panose="02020603050405020304" pitchFamily="18" charset="0"/>
            </a:endParaRPr>
          </a:p>
          <a:p>
            <a:pPr marL="171450" indent="-171450">
              <a:lnSpc>
                <a:spcPct val="100000"/>
              </a:lnSpc>
              <a:spcBef>
                <a:spcPts val="0"/>
              </a:spcBef>
              <a:buFont typeface="Arial" panose="020B0604020202020204" pitchFamily="34" charset="0"/>
              <a:buChar char="•"/>
            </a:pPr>
            <a:r>
              <a:rPr lang="en-GB" altLang="sv-SE" sz="1200" dirty="0">
                <a:ea typeface="ＭＳ Ｐゴシック" panose="020B0600070205080204" pitchFamily="34" charset="-128"/>
                <a:cs typeface="Times" panose="02020603050405020304" pitchFamily="18" charset="0"/>
              </a:rPr>
              <a:t>These transferable skills are pointed out </a:t>
            </a:r>
            <a:r>
              <a:rPr lang="en-US" sz="1200" dirty="0"/>
              <a:t>as essential</a:t>
            </a:r>
            <a:r>
              <a:rPr lang="en-GB" altLang="sv-SE" sz="1200" dirty="0">
                <a:ea typeface="ＭＳ Ｐゴシック" panose="020B0600070205080204" pitchFamily="34" charset="-128"/>
                <a:cs typeface="Times" panose="02020603050405020304" pitchFamily="18" charset="0"/>
              </a:rPr>
              <a:t> in the European Commission’s </a:t>
            </a:r>
            <a:r>
              <a:rPr lang="en-US" sz="1200" dirty="0"/>
              <a:t>Doctoral Training Principles.</a:t>
            </a:r>
          </a:p>
          <a:p>
            <a:pPr marL="171450" indent="-171450">
              <a:lnSpc>
                <a:spcPct val="100000"/>
              </a:lnSpc>
              <a:spcBef>
                <a:spcPts val="0"/>
              </a:spcBef>
              <a:buFont typeface="Arial" panose="020B0604020202020204" pitchFamily="34" charset="0"/>
              <a:buChar char="•"/>
            </a:pPr>
            <a:endParaRPr lang="en-US" sz="1200" dirty="0"/>
          </a:p>
          <a:p>
            <a:endParaRPr lang="sv-SE" dirty="0"/>
          </a:p>
        </p:txBody>
      </p:sp>
      <p:sp>
        <p:nvSpPr>
          <p:cNvPr id="4" name="Slide Number Placeholder 3"/>
          <p:cNvSpPr>
            <a:spLocks noGrp="1"/>
          </p:cNvSpPr>
          <p:nvPr>
            <p:ph type="sldNum" sz="quarter" idx="5"/>
          </p:nvPr>
        </p:nvSpPr>
        <p:spPr/>
        <p:txBody>
          <a:bodyPr/>
          <a:lstStyle/>
          <a:p>
            <a:fld id="{8EB8C585-97D2-734D-B208-1B7E4E6CCB17}" type="slidenum">
              <a:rPr lang="en-GB" smtClean="0"/>
              <a:t>2</a:t>
            </a:fld>
            <a:endParaRPr lang="en-GB"/>
          </a:p>
        </p:txBody>
      </p:sp>
    </p:spTree>
    <p:extLst>
      <p:ext uri="{BB962C8B-B14F-4D97-AF65-F5344CB8AC3E}">
        <p14:creationId xmlns:p14="http://schemas.microsoft.com/office/powerpoint/2010/main" val="305431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EB8C585-97D2-734D-B208-1B7E4E6CCB17}" type="slidenum">
              <a:rPr lang="en-GB" smtClean="0"/>
              <a:t>3</a:t>
            </a:fld>
            <a:endParaRPr lang="en-GB"/>
          </a:p>
        </p:txBody>
      </p:sp>
    </p:spTree>
    <p:extLst>
      <p:ext uri="{BB962C8B-B14F-4D97-AF65-F5344CB8AC3E}">
        <p14:creationId xmlns:p14="http://schemas.microsoft.com/office/powerpoint/2010/main" val="29734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EB8C585-97D2-734D-B208-1B7E4E6CCB17}" type="slidenum">
              <a:rPr lang="en-GB" smtClean="0"/>
              <a:t>5</a:t>
            </a:fld>
            <a:endParaRPr lang="en-GB"/>
          </a:p>
        </p:txBody>
      </p:sp>
    </p:spTree>
    <p:extLst>
      <p:ext uri="{BB962C8B-B14F-4D97-AF65-F5344CB8AC3E}">
        <p14:creationId xmlns:p14="http://schemas.microsoft.com/office/powerpoint/2010/main" val="190440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8EB8C585-97D2-734D-B208-1B7E4E6CCB17}" type="slidenum">
              <a:rPr lang="en-GB" smtClean="0"/>
              <a:t>6</a:t>
            </a:fld>
            <a:endParaRPr lang="en-GB"/>
          </a:p>
        </p:txBody>
      </p:sp>
    </p:spTree>
    <p:extLst>
      <p:ext uri="{BB962C8B-B14F-4D97-AF65-F5344CB8AC3E}">
        <p14:creationId xmlns:p14="http://schemas.microsoft.com/office/powerpoint/2010/main" val="2668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8EB8C585-97D2-734D-B208-1B7E4E6CCB17}" type="slidenum">
              <a:rPr lang="en-GB" smtClean="0"/>
              <a:t>7</a:t>
            </a:fld>
            <a:endParaRPr lang="en-GB"/>
          </a:p>
        </p:txBody>
      </p:sp>
    </p:spTree>
    <p:extLst>
      <p:ext uri="{BB962C8B-B14F-4D97-AF65-F5344CB8AC3E}">
        <p14:creationId xmlns:p14="http://schemas.microsoft.com/office/powerpoint/2010/main" val="2216774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baseline="0" dirty="0">
                <a:latin typeface="Times" panose="02020603050405020304" pitchFamily="18" charset="0"/>
                <a:ea typeface="ＭＳ Ｐゴシック" panose="020B0600070205080204" pitchFamily="34" charset="-128"/>
              </a:rPr>
              <a:t>I </a:t>
            </a:r>
            <a:r>
              <a:rPr lang="sv-SE" altLang="sv-SE" baseline="0" dirty="0" err="1">
                <a:latin typeface="Times" panose="02020603050405020304" pitchFamily="18" charset="0"/>
                <a:ea typeface="ＭＳ Ｐゴシック" panose="020B0600070205080204" pitchFamily="34" charset="-128"/>
              </a:rPr>
              <a:t>probably</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don’t</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have</a:t>
            </a:r>
            <a:r>
              <a:rPr lang="sv-SE" altLang="sv-SE" baseline="0" dirty="0">
                <a:latin typeface="Times" panose="02020603050405020304" pitchFamily="18" charset="0"/>
                <a:ea typeface="ＭＳ Ｐゴシック" panose="020B0600070205080204" pitchFamily="34" charset="-128"/>
              </a:rPr>
              <a:t> to </a:t>
            </a:r>
            <a:r>
              <a:rPr lang="sv-SE" altLang="sv-SE" baseline="0" dirty="0" err="1">
                <a:latin typeface="Times" panose="02020603050405020304" pitchFamily="18" charset="0"/>
                <a:ea typeface="ＭＳ Ｐゴシック" panose="020B0600070205080204" pitchFamily="34" charset="-128"/>
              </a:rPr>
              <a:t>tell</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that</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it’s</a:t>
            </a:r>
            <a:r>
              <a:rPr lang="sv-SE" altLang="sv-SE" baseline="0" dirty="0">
                <a:latin typeface="Times" panose="02020603050405020304" pitchFamily="18" charset="0"/>
                <a:ea typeface="ＭＳ Ｐゴシック" panose="020B0600070205080204" pitchFamily="34" charset="-128"/>
              </a:rPr>
              <a:t> an </a:t>
            </a:r>
            <a:r>
              <a:rPr lang="sv-SE" altLang="sv-SE" baseline="0" dirty="0" err="1">
                <a:latin typeface="Times" panose="02020603050405020304" pitchFamily="18" charset="0"/>
                <a:ea typeface="ＭＳ Ｐゴシック" panose="020B0600070205080204" pitchFamily="34" charset="-128"/>
              </a:rPr>
              <a:t>important</a:t>
            </a:r>
            <a:r>
              <a:rPr lang="sv-SE" altLang="sv-SE" baseline="0" dirty="0">
                <a:latin typeface="Times" panose="02020603050405020304" pitchFamily="18" charset="0"/>
                <a:ea typeface="ＭＳ Ｐゴシック" panose="020B0600070205080204" pitchFamily="34" charset="-128"/>
              </a:rPr>
              <a:t> task for </a:t>
            </a:r>
            <a:r>
              <a:rPr lang="sv-SE" altLang="sv-SE" baseline="0" dirty="0" err="1">
                <a:latin typeface="Times" panose="02020603050405020304" pitchFamily="18" charset="0"/>
                <a:ea typeface="ＭＳ Ｐゴシック" panose="020B0600070205080204" pitchFamily="34" charset="-128"/>
              </a:rPr>
              <a:t>any</a:t>
            </a:r>
            <a:r>
              <a:rPr lang="sv-SE" altLang="sv-SE" baseline="0" dirty="0">
                <a:latin typeface="Times" panose="02020603050405020304" pitchFamily="18" charset="0"/>
                <a:ea typeface="ＭＳ Ｐゴシック" panose="020B0600070205080204" pitchFamily="34" charset="-128"/>
              </a:rPr>
              <a:t> scientist – to disseminate </a:t>
            </a:r>
            <a:r>
              <a:rPr lang="sv-SE" altLang="sv-SE" baseline="0" dirty="0" err="1">
                <a:latin typeface="Times" panose="02020603050405020304" pitchFamily="18" charset="0"/>
                <a:ea typeface="ＭＳ Ｐゴシック" panose="020B0600070205080204" pitchFamily="34" charset="-128"/>
              </a:rPr>
              <a:t>ones</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findings</a:t>
            </a:r>
            <a:r>
              <a:rPr lang="sv-SE" altLang="sv-SE" baseline="0" dirty="0">
                <a:latin typeface="Times" panose="02020603050405020304" pitchFamily="18" charset="0"/>
                <a:ea typeface="ＭＳ Ｐゴシック" panose="020B0600070205080204" pitchFamily="34" charset="-128"/>
              </a:rPr>
              <a:t>… and to present </a:t>
            </a:r>
            <a:r>
              <a:rPr lang="sv-SE" altLang="sv-SE" baseline="0" dirty="0" err="1">
                <a:latin typeface="Times" panose="02020603050405020304" pitchFamily="18" charset="0"/>
                <a:ea typeface="ＭＳ Ｐゴシック" panose="020B0600070205080204" pitchFamily="34" charset="-128"/>
              </a:rPr>
              <a:t>what</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are</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currently</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working</a:t>
            </a:r>
            <a:r>
              <a:rPr lang="sv-SE" altLang="sv-SE" baseline="0" dirty="0">
                <a:latin typeface="Times" panose="02020603050405020304" pitchFamily="18" charset="0"/>
                <a:ea typeface="ＭＳ Ｐゴシック" panose="020B0600070205080204" pitchFamily="34" charset="-128"/>
              </a:rPr>
              <a:t> on or </a:t>
            </a:r>
            <a:r>
              <a:rPr lang="sv-SE" altLang="sv-SE" baseline="0" dirty="0" err="1">
                <a:latin typeface="Times" panose="02020603050405020304" pitchFamily="18" charset="0"/>
                <a:ea typeface="ＭＳ Ｐゴシック" panose="020B0600070205080204" pitchFamily="34" charset="-128"/>
              </a:rPr>
              <a:t>have</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done</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Of</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course</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a:t>
            </a:r>
            <a:r>
              <a:rPr lang="sv-SE" altLang="sv-SE" baseline="0" dirty="0">
                <a:latin typeface="Times" panose="02020603050405020304" pitchFamily="18" charset="0"/>
                <a:ea typeface="ＭＳ Ｐゴシック" panose="020B0600070205080204" pitchFamily="34" charset="-128"/>
              </a:rPr>
              <a:t> do </a:t>
            </a:r>
            <a:r>
              <a:rPr lang="sv-SE" altLang="sv-SE" baseline="0" dirty="0" err="1">
                <a:latin typeface="Times" panose="02020603050405020304" pitchFamily="18" charset="0"/>
                <a:ea typeface="ＭＳ Ｐゴシック" panose="020B0600070205080204" pitchFamily="34" charset="-128"/>
              </a:rPr>
              <a:t>this</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witin</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your</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scientific</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community</a:t>
            </a:r>
            <a:r>
              <a:rPr lang="sv-SE" altLang="sv-SE" baseline="0" dirty="0">
                <a:latin typeface="Times" panose="02020603050405020304" pitchFamily="18" charset="0"/>
                <a:ea typeface="ＭＳ Ｐゴシック" panose="020B0600070205080204" pitchFamily="34" charset="-128"/>
              </a:rPr>
              <a:t> by publishing different </a:t>
            </a:r>
            <a:r>
              <a:rPr lang="sv-SE" altLang="sv-SE" baseline="0" dirty="0" err="1">
                <a:latin typeface="Times" panose="02020603050405020304" pitchFamily="18" charset="0"/>
                <a:ea typeface="ＭＳ Ｐゴシック" panose="020B0600070205080204" pitchFamily="34" charset="-128"/>
              </a:rPr>
              <a:t>types</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of</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publication</a:t>
            </a:r>
            <a:r>
              <a:rPr lang="sv-SE" altLang="sv-SE" baseline="0" dirty="0">
                <a:latin typeface="Times" panose="02020603050405020304" pitchFamily="18" charset="0"/>
                <a:ea typeface="ＭＳ Ｐゴシック" panose="020B0600070205080204" pitchFamily="34" charset="-128"/>
              </a:rPr>
              <a:t> (I </a:t>
            </a:r>
            <a:r>
              <a:rPr lang="sv-SE" altLang="sv-SE" baseline="0" dirty="0" err="1">
                <a:latin typeface="Times" panose="02020603050405020304" pitchFamily="18" charset="0"/>
                <a:ea typeface="ＭＳ Ｐゴシック" panose="020B0600070205080204" pitchFamily="34" charset="-128"/>
              </a:rPr>
              <a:t>believe</a:t>
            </a:r>
            <a:r>
              <a:rPr lang="sv-SE" altLang="sv-SE" baseline="0" dirty="0">
                <a:latin typeface="Times" panose="02020603050405020304" pitchFamily="18" charset="0"/>
                <a:ea typeface="ＭＳ Ｐゴシック" panose="020B0600070205080204" pitchFamily="34" charset="-128"/>
              </a:rPr>
              <a:t> Jessica is going to </a:t>
            </a:r>
            <a:r>
              <a:rPr lang="sv-SE" altLang="sv-SE" baseline="0" dirty="0" err="1">
                <a:latin typeface="Times" panose="02020603050405020304" pitchFamily="18" charset="0"/>
                <a:ea typeface="ＭＳ Ｐゴシック" panose="020B0600070205080204" pitchFamily="34" charset="-128"/>
              </a:rPr>
              <a:t>tell</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more</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about</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pulishing</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but</a:t>
            </a:r>
            <a:r>
              <a:rPr lang="sv-SE" altLang="sv-SE" baseline="0" dirty="0">
                <a:latin typeface="Times" panose="02020603050405020304" pitchFamily="18" charset="0"/>
                <a:ea typeface="ＭＳ Ｐゴシック" panose="020B0600070205080204" pitchFamily="34" charset="-128"/>
              </a:rPr>
              <a:t> I </a:t>
            </a:r>
            <a:r>
              <a:rPr lang="sv-SE" altLang="sv-SE" baseline="0" dirty="0" err="1">
                <a:latin typeface="Times" panose="02020603050405020304" pitchFamily="18" charset="0"/>
                <a:ea typeface="ＭＳ Ｐゴシック" panose="020B0600070205080204" pitchFamily="34" charset="-128"/>
              </a:rPr>
              <a:t>would</a:t>
            </a:r>
            <a:r>
              <a:rPr lang="sv-SE" altLang="sv-SE" baseline="0" dirty="0">
                <a:latin typeface="Times" panose="02020603050405020304" pitchFamily="18" charset="0"/>
                <a:ea typeface="ＭＳ Ｐゴシック" panose="020B0600070205080204" pitchFamily="34" charset="-128"/>
              </a:rPr>
              <a:t> like to </a:t>
            </a:r>
            <a:r>
              <a:rPr lang="sv-SE" altLang="sv-SE" baseline="0" dirty="0" err="1">
                <a:latin typeface="Times" panose="02020603050405020304" pitchFamily="18" charset="0"/>
                <a:ea typeface="ＭＳ Ｐゴシック" panose="020B0600070205080204" pitchFamily="34" charset="-128"/>
              </a:rPr>
              <a:t>remind</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that</a:t>
            </a:r>
            <a:r>
              <a:rPr lang="sv-SE" altLang="sv-SE" baseline="0" dirty="0">
                <a:latin typeface="Times" panose="02020603050405020304" pitchFamily="18" charset="0"/>
                <a:ea typeface="ＭＳ Ｐゴシック" panose="020B0600070205080204" pitchFamily="34" charset="-128"/>
              </a:rPr>
              <a:t> GTS has a </a:t>
            </a:r>
            <a:r>
              <a:rPr lang="sv-SE" altLang="sv-SE" baseline="0" dirty="0" err="1">
                <a:latin typeface="Times" panose="02020603050405020304" pitchFamily="18" charset="0"/>
                <a:ea typeface="ＭＳ Ｐゴシック" panose="020B0600070205080204" pitchFamily="34" charset="-128"/>
              </a:rPr>
              <a:t>couple</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of</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very</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good</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courses</a:t>
            </a:r>
            <a:r>
              <a:rPr lang="sv-SE" altLang="sv-SE" baseline="0" dirty="0">
                <a:latin typeface="Times" panose="02020603050405020304" pitchFamily="18" charset="0"/>
                <a:ea typeface="ＭＳ Ｐゴシック" panose="020B0600070205080204" pitchFamily="34" charset="-128"/>
              </a:rPr>
              <a:t> in </a:t>
            </a:r>
            <a:r>
              <a:rPr lang="sv-SE" altLang="sv-SE" baseline="0" dirty="0" err="1">
                <a:latin typeface="Times" panose="02020603050405020304" pitchFamily="18" charset="0"/>
                <a:ea typeface="ＭＳ Ｐゴシック" panose="020B0600070205080204" pitchFamily="34" charset="-128"/>
              </a:rPr>
              <a:t>which</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learn</a:t>
            </a:r>
            <a:r>
              <a:rPr lang="sv-SE" altLang="sv-SE" baseline="0" dirty="0">
                <a:latin typeface="Times" panose="02020603050405020304" pitchFamily="18" charset="0"/>
                <a:ea typeface="ＭＳ Ｐゴシック" panose="020B0600070205080204" pitchFamily="34" charset="-128"/>
              </a:rPr>
              <a:t> to </a:t>
            </a:r>
            <a:r>
              <a:rPr lang="sv-SE" altLang="sv-SE" baseline="0" dirty="0" err="1">
                <a:latin typeface="Times" panose="02020603050405020304" pitchFamily="18" charset="0"/>
                <a:ea typeface="ＭＳ Ｐゴシック" panose="020B0600070205080204" pitchFamily="34" charset="-128"/>
              </a:rPr>
              <a:t>write</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scientific</a:t>
            </a:r>
            <a:r>
              <a:rPr lang="sv-SE" altLang="sv-SE" baseline="0" dirty="0">
                <a:latin typeface="Times" panose="02020603050405020304" pitchFamily="18" charset="0"/>
                <a:ea typeface="ＭＳ Ｐゴシック" panose="020B0600070205080204" pitchFamily="34" charset="-128"/>
              </a:rPr>
              <a:t> texts),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baseline="0" dirty="0">
              <a:latin typeface="Times"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baseline="0" dirty="0">
                <a:latin typeface="Times" panose="02020603050405020304" pitchFamily="18" charset="0"/>
                <a:ea typeface="ＭＳ Ｐゴシック" panose="020B0600070205080204" pitchFamily="34" charset="-128"/>
              </a:rPr>
              <a:t>Apart from the </a:t>
            </a:r>
            <a:r>
              <a:rPr lang="sv-SE" altLang="sv-SE" baseline="0" dirty="0" err="1">
                <a:latin typeface="Times" panose="02020603050405020304" pitchFamily="18" charset="0"/>
                <a:ea typeface="ＭＳ Ｐゴシック" panose="020B0600070205080204" pitchFamily="34" charset="-128"/>
              </a:rPr>
              <a:t>scientific</a:t>
            </a:r>
            <a:r>
              <a:rPr lang="sv-SE" altLang="sv-SE" baseline="0" dirty="0">
                <a:latin typeface="Times" panose="02020603050405020304" pitchFamily="18" charset="0"/>
                <a:ea typeface="ＭＳ Ｐゴシック" panose="020B0600070205080204" pitchFamily="34" charset="-128"/>
              </a:rPr>
              <a:t> publishing, </a:t>
            </a:r>
            <a:r>
              <a:rPr lang="sv-SE" altLang="sv-SE" baseline="0" dirty="0" err="1">
                <a:latin typeface="Times" panose="02020603050405020304" pitchFamily="18" charset="0"/>
                <a:ea typeface="ＭＳ Ｐゴシック" panose="020B0600070205080204" pitchFamily="34" charset="-128"/>
              </a:rPr>
              <a:t>you</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will</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also</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need</a:t>
            </a:r>
            <a:r>
              <a:rPr lang="sv-SE" altLang="sv-SE" baseline="0" dirty="0">
                <a:latin typeface="Times" panose="02020603050405020304" pitchFamily="18" charset="0"/>
                <a:ea typeface="ＭＳ Ｐゴシック" panose="020B0600070205080204" pitchFamily="34" charset="-128"/>
              </a:rPr>
              <a:t> to disseminate </a:t>
            </a:r>
            <a:r>
              <a:rPr lang="sv-SE" altLang="sv-SE" baseline="0" dirty="0" err="1">
                <a:latin typeface="Times" panose="02020603050405020304" pitchFamily="18" charset="0"/>
                <a:ea typeface="ＭＳ Ｐゴシック" panose="020B0600070205080204" pitchFamily="34" charset="-128"/>
              </a:rPr>
              <a:t>your</a:t>
            </a:r>
            <a:r>
              <a:rPr lang="sv-SE" altLang="sv-SE" baseline="0" dirty="0">
                <a:latin typeface="Times" panose="02020603050405020304" pitchFamily="18" charset="0"/>
                <a:ea typeface="ＭＳ Ｐゴシック" panose="020B0600070205080204" pitchFamily="34" charset="-128"/>
              </a:rPr>
              <a:t> research at a </a:t>
            </a:r>
            <a:r>
              <a:rPr lang="sv-SE" altLang="sv-SE" baseline="0" dirty="0" err="1">
                <a:latin typeface="Times" panose="02020603050405020304" pitchFamily="18" charset="0"/>
                <a:ea typeface="ＭＳ Ｐゴシック" panose="020B0600070205080204" pitchFamily="34" charset="-128"/>
              </a:rPr>
              <a:t>number</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of</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other</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occassions</a:t>
            </a:r>
            <a:r>
              <a:rPr lang="sv-SE" altLang="sv-SE" baseline="0" dirty="0">
                <a:latin typeface="Times" panose="02020603050405020304" pitchFamily="18" charset="0"/>
                <a:ea typeface="ＭＳ Ｐゴシック" panose="020B0600070205080204" pitchFamily="34" charset="-128"/>
              </a:rPr>
              <a:t>, for </a:t>
            </a:r>
            <a:r>
              <a:rPr lang="sv-SE" altLang="sv-SE" baseline="0" dirty="0" err="1">
                <a:latin typeface="Times" panose="02020603050405020304" pitchFamily="18" charset="0"/>
                <a:ea typeface="ＭＳ Ｐゴシック" panose="020B0600070205080204" pitchFamily="34" charset="-128"/>
              </a:rPr>
              <a:t>example</a:t>
            </a:r>
            <a:r>
              <a:rPr lang="sv-SE" altLang="sv-SE" baseline="0" dirty="0">
                <a:latin typeface="Times" panose="02020603050405020304" pitchFamily="18" charset="0"/>
                <a:ea typeface="ＭＳ Ｐゴシック" panose="020B0600070205080204" pitchFamily="34"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baseline="0" dirty="0">
              <a:latin typeface="Times" panose="02020603050405020304" pitchFamily="18" charset="0"/>
              <a:ea typeface="ＭＳ Ｐゴシック" panose="020B0600070205080204" pitchFamily="34" charset="-128"/>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To make yourself visible for future employers and collaborators</a:t>
            </a:r>
            <a:endParaRPr lang="sv-SE" sz="1200" dirty="0"/>
          </a:p>
          <a:p>
            <a:pPr marL="342900" indent="-342900">
              <a:buFont typeface="Arial" panose="020B0604020202020204" pitchFamily="34" charset="0"/>
              <a:buChar char="•"/>
              <a:defRPr/>
            </a:pPr>
            <a:r>
              <a:rPr lang="en-GB" sz="1200" dirty="0"/>
              <a:t>In many job interviews</a:t>
            </a:r>
          </a:p>
          <a:p>
            <a:pPr marL="342900" indent="-342900">
              <a:buFont typeface="Arial" panose="020B0604020202020204" pitchFamily="34" charset="0"/>
              <a:buChar char="•"/>
              <a:defRPr/>
            </a:pPr>
            <a:r>
              <a:rPr lang="en-GB" sz="1200" dirty="0"/>
              <a:t>When you want to share findings with the general public, for example in a radio interview</a:t>
            </a:r>
          </a:p>
          <a:p>
            <a:pPr marL="342900" indent="-342900">
              <a:buFont typeface="Arial" panose="020B0604020202020204" pitchFamily="34" charset="0"/>
              <a:buChar char="•"/>
              <a:defRPr/>
            </a:pPr>
            <a:r>
              <a:rPr lang="en-GB" sz="1200" dirty="0"/>
              <a:t>When you have received the Nobel Prize and get to sit and speculate on TV with the other geniuses</a:t>
            </a:r>
          </a:p>
          <a:p>
            <a:pPr marL="342900" indent="-342900">
              <a:buFont typeface="Arial" panose="020B0604020202020204" pitchFamily="34" charset="0"/>
              <a:buChar char="•"/>
              <a:defRPr/>
            </a:pPr>
            <a:r>
              <a:rPr lang="en-GB" sz="1200" dirty="0"/>
              <a:t>For some applications for funding or when involved in fundraising</a:t>
            </a:r>
          </a:p>
          <a:p>
            <a:pPr marL="342900" indent="-342900">
              <a:buFont typeface="Arial" panose="020B0604020202020204" pitchFamily="34" charset="0"/>
              <a:buChar char="•"/>
              <a:defRPr/>
            </a:pPr>
            <a:r>
              <a:rPr lang="en-GB" sz="1200" dirty="0"/>
              <a:t>When teaching students – particularly in the first years</a:t>
            </a:r>
          </a:p>
          <a:p>
            <a:pPr marL="342900" indent="-342900">
              <a:buFont typeface="Arial" panose="020B0604020202020204" pitchFamily="34" charset="0"/>
              <a:buChar char="•"/>
              <a:defRPr/>
            </a:pPr>
            <a:r>
              <a:rPr lang="en-GB" sz="1200" dirty="0"/>
              <a:t>In explaining your area of expertise to prepare for interdisciplinary teamwork with non-experts in your field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At a dinner party where you would like to stun your fellow party-goers with your awesome elevator pitch</a:t>
            </a:r>
          </a:p>
          <a:p>
            <a:pPr marL="342900" indent="-342900">
              <a:buFont typeface="Arial" panose="020B0604020202020204" pitchFamily="34" charset="0"/>
              <a:buChar char="•"/>
              <a:defRPr/>
            </a:pPr>
            <a:r>
              <a:rPr lang="en-GB" sz="1200" dirty="0"/>
              <a:t>Or simply when your dad asks (for the 50</a:t>
            </a:r>
            <a:r>
              <a:rPr lang="en-GB" sz="1200" baseline="30000" dirty="0"/>
              <a:t>th</a:t>
            </a:r>
            <a:r>
              <a:rPr lang="en-GB" sz="1200" dirty="0"/>
              <a:t> time) what it is that you research and if you have actually discovered anything.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baseline="0" dirty="0">
              <a:latin typeface="Times"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baseline="0" dirty="0">
                <a:latin typeface="Times" panose="02020603050405020304" pitchFamily="18" charset="0"/>
                <a:ea typeface="ＭＳ Ｐゴシック" panose="020B0600070205080204" pitchFamily="34" charset="-128"/>
              </a:rPr>
              <a:t>In </a:t>
            </a:r>
            <a:r>
              <a:rPr lang="sv-SE" altLang="sv-SE" baseline="0" dirty="0" err="1">
                <a:latin typeface="Times" panose="02020603050405020304" pitchFamily="18" charset="0"/>
                <a:ea typeface="ＭＳ Ｐゴシック" panose="020B0600070205080204" pitchFamily="34" charset="-128"/>
              </a:rPr>
              <a:t>this</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activity</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will</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learn</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that</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its</a:t>
            </a:r>
            <a:r>
              <a:rPr lang="sv-SE" altLang="sv-SE" baseline="0" dirty="0">
                <a:latin typeface="Times" panose="02020603050405020304" pitchFamily="18" charset="0"/>
                <a:ea typeface="ＭＳ Ｐゴシック" panose="020B0600070205080204" pitchFamily="34" charset="-128"/>
              </a:rPr>
              <a:t> all </a:t>
            </a:r>
            <a:r>
              <a:rPr lang="sv-SE" altLang="sv-SE" baseline="0" dirty="0" err="1">
                <a:latin typeface="Times" panose="02020603050405020304" pitchFamily="18" charset="0"/>
                <a:ea typeface="ＭＳ Ｐゴシック" panose="020B0600070205080204" pitchFamily="34" charset="-128"/>
              </a:rPr>
              <a:t>about</a:t>
            </a:r>
            <a:r>
              <a:rPr lang="sv-SE" altLang="sv-SE" baseline="0" dirty="0">
                <a:latin typeface="Times" panose="02020603050405020304" pitchFamily="18" charset="0"/>
                <a:ea typeface="ＭＳ Ｐゴシック" panose="020B0600070205080204" pitchFamily="34" charset="-128"/>
              </a:rPr>
              <a:t> preparation… and </a:t>
            </a:r>
            <a:r>
              <a:rPr lang="sv-SE" altLang="sv-SE" baseline="0" dirty="0" err="1">
                <a:latin typeface="Times" panose="02020603050405020304" pitchFamily="18" charset="0"/>
                <a:ea typeface="ＭＳ Ｐゴシック" panose="020B0600070205080204" pitchFamily="34" charset="-128"/>
              </a:rPr>
              <a:t>practice</a:t>
            </a:r>
            <a:r>
              <a:rPr lang="sv-SE" altLang="sv-SE" baseline="0" dirty="0">
                <a:latin typeface="Times" panose="02020603050405020304" pitchFamily="18" charset="0"/>
                <a:ea typeface="ＭＳ Ｐゴシック" panose="020B0600070205080204" pitchFamily="34" charset="-128"/>
              </a:rPr>
              <a:t>… and </a:t>
            </a:r>
            <a:r>
              <a:rPr lang="sv-SE" altLang="sv-SE" baseline="0" dirty="0" err="1">
                <a:latin typeface="Times" panose="02020603050405020304" pitchFamily="18" charset="0"/>
                <a:ea typeface="ＭＳ Ｐゴシック" panose="020B0600070205080204" pitchFamily="34" charset="-128"/>
              </a:rPr>
              <a:t>getting</a:t>
            </a:r>
            <a:r>
              <a:rPr lang="sv-SE" altLang="sv-SE" baseline="0" dirty="0">
                <a:latin typeface="Times" panose="02020603050405020304" pitchFamily="18" charset="0"/>
                <a:ea typeface="ＭＳ Ｐゴシック" panose="020B0600070205080204" pitchFamily="34" charset="-128"/>
              </a:rPr>
              <a:t> feedback from </a:t>
            </a:r>
            <a:r>
              <a:rPr lang="sv-SE" altLang="sv-SE" baseline="0" dirty="0" err="1">
                <a:latin typeface="Times" panose="02020603050405020304" pitchFamily="18" charset="0"/>
                <a:ea typeface="ＭＳ Ｐゴシック" panose="020B0600070205080204" pitchFamily="34" charset="-128"/>
              </a:rPr>
              <a:t>friendly</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colleagues</a:t>
            </a:r>
            <a:r>
              <a:rPr lang="sv-SE" altLang="sv-SE" baseline="0" dirty="0">
                <a:latin typeface="Times" panose="02020603050405020304" pitchFamily="18" charset="0"/>
                <a:ea typeface="ＭＳ Ｐゴシック" panose="020B0600070205080204" pitchFamily="34"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baseline="0" dirty="0">
              <a:latin typeface="Times"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baseline="0" dirty="0">
                <a:latin typeface="Times" panose="02020603050405020304" pitchFamily="18" charset="0"/>
                <a:ea typeface="ＭＳ Ｐゴシック" panose="020B0600070205080204" pitchFamily="34" charset="-128"/>
              </a:rPr>
              <a:t>And I </a:t>
            </a:r>
            <a:r>
              <a:rPr lang="sv-SE" altLang="sv-SE" baseline="0" dirty="0" err="1">
                <a:latin typeface="Times" panose="02020603050405020304" pitchFamily="18" charset="0"/>
                <a:ea typeface="ＭＳ Ｐゴシック" panose="020B0600070205080204" pitchFamily="34" charset="-128"/>
              </a:rPr>
              <a:t>would</a:t>
            </a:r>
            <a:r>
              <a:rPr lang="sv-SE" altLang="sv-SE" baseline="0" dirty="0">
                <a:latin typeface="Times" panose="02020603050405020304" pitchFamily="18" charset="0"/>
                <a:ea typeface="ＭＳ Ｐゴシック" panose="020B0600070205080204" pitchFamily="34" charset="-128"/>
              </a:rPr>
              <a:t> like </a:t>
            </a:r>
            <a:r>
              <a:rPr lang="sv-SE" altLang="sv-SE" baseline="0" dirty="0" err="1">
                <a:latin typeface="Times" panose="02020603050405020304" pitchFamily="18" charset="0"/>
                <a:ea typeface="ＭＳ Ｐゴシック" panose="020B0600070205080204" pitchFamily="34" charset="-128"/>
              </a:rPr>
              <a:t>you</a:t>
            </a:r>
            <a:r>
              <a:rPr lang="sv-SE" altLang="sv-SE" baseline="0" dirty="0">
                <a:latin typeface="Times" panose="02020603050405020304" pitchFamily="18" charset="0"/>
                <a:ea typeface="ＭＳ Ｐゴシック" panose="020B0600070205080204" pitchFamily="34" charset="-128"/>
              </a:rPr>
              <a:t> to </a:t>
            </a:r>
            <a:r>
              <a:rPr lang="sv-SE" altLang="sv-SE" baseline="0" dirty="0" err="1">
                <a:latin typeface="Times" panose="02020603050405020304" pitchFamily="18" charset="0"/>
                <a:ea typeface="ＭＳ Ｐゴシック" panose="020B0600070205080204" pitchFamily="34" charset="-128"/>
              </a:rPr>
              <a:t>remember</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when</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it’s</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time</a:t>
            </a:r>
            <a:r>
              <a:rPr lang="sv-SE" altLang="sv-SE" baseline="0" dirty="0">
                <a:latin typeface="Times" panose="02020603050405020304" pitchFamily="18" charset="0"/>
                <a:ea typeface="ＭＳ Ｐゴシック" panose="020B0600070205080204" pitchFamily="34" charset="-128"/>
              </a:rPr>
              <a:t> for </a:t>
            </a:r>
            <a:r>
              <a:rPr lang="sv-SE" altLang="sv-SE" baseline="0" dirty="0" err="1">
                <a:latin typeface="Times" panose="02020603050405020304" pitchFamily="18" charset="0"/>
                <a:ea typeface="ＭＳ Ｐゴシック" panose="020B0600070205080204" pitchFamily="34" charset="-128"/>
              </a:rPr>
              <a:t>you</a:t>
            </a:r>
            <a:r>
              <a:rPr lang="sv-SE" altLang="sv-SE" baseline="0" dirty="0">
                <a:latin typeface="Times" panose="02020603050405020304" pitchFamily="18" charset="0"/>
                <a:ea typeface="ＭＳ Ｐゴシック" panose="020B0600070205080204" pitchFamily="34" charset="-128"/>
              </a:rPr>
              <a:t> to do it (</a:t>
            </a:r>
            <a:r>
              <a:rPr lang="sv-SE" altLang="sv-SE" baseline="0" dirty="0" err="1">
                <a:latin typeface="Times" panose="02020603050405020304" pitchFamily="18" charset="0"/>
                <a:ea typeface="ＭＳ Ｐゴシック" panose="020B0600070205080204" pitchFamily="34" charset="-128"/>
              </a:rPr>
              <a:t>we</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recommend</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a:t>
            </a:r>
            <a:r>
              <a:rPr lang="sv-SE" altLang="sv-SE" baseline="0" dirty="0">
                <a:latin typeface="Times" panose="02020603050405020304" pitchFamily="18" charset="0"/>
                <a:ea typeface="ＭＳ Ｐゴシック" panose="020B0600070205080204" pitchFamily="34" charset="-128"/>
              </a:rPr>
              <a:t> do it AFTER </a:t>
            </a:r>
            <a:r>
              <a:rPr lang="sv-SE" altLang="sv-SE" baseline="0" dirty="0" err="1">
                <a:latin typeface="Times" panose="02020603050405020304" pitchFamily="18" charset="0"/>
                <a:ea typeface="ＭＳ Ｐゴシック" panose="020B0600070205080204" pitchFamily="34" charset="-128"/>
              </a:rPr>
              <a:t>your</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licentiate</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that</a:t>
            </a:r>
            <a:r>
              <a:rPr lang="sv-SE" altLang="sv-SE" baseline="0" dirty="0">
                <a:latin typeface="Times" panose="02020603050405020304" pitchFamily="18" charset="0"/>
                <a:ea typeface="ＭＳ Ｐゴシック" panose="020B0600070205080204" pitchFamily="34" charset="-128"/>
              </a:rPr>
              <a:t> it is </a:t>
            </a:r>
            <a:r>
              <a:rPr lang="sv-SE" altLang="sv-SE" baseline="0" dirty="0" err="1">
                <a:latin typeface="Times" panose="02020603050405020304" pitchFamily="18" charset="0"/>
                <a:ea typeface="ＭＳ Ｐゴシック" panose="020B0600070205080204" pitchFamily="34" charset="-128"/>
              </a:rPr>
              <a:t>important</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that</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a:t>
            </a:r>
            <a:r>
              <a:rPr lang="sv-SE" altLang="sv-SE" baseline="0" dirty="0">
                <a:latin typeface="Times" panose="02020603050405020304" pitchFamily="18" charset="0"/>
                <a:ea typeface="ＭＳ Ｐゴシック" panose="020B0600070205080204" pitchFamily="34" charset="-128"/>
              </a:rPr>
              <a:t> do it in a </a:t>
            </a:r>
            <a:r>
              <a:rPr lang="sv-SE" altLang="sv-SE" baseline="0" dirty="0" err="1">
                <a:latin typeface="Times" panose="02020603050405020304" pitchFamily="18" charset="0"/>
                <a:ea typeface="ＭＳ Ｐゴシック" panose="020B0600070205080204" pitchFamily="34" charset="-128"/>
              </a:rPr>
              <a:t>challenging</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setting</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where</a:t>
            </a:r>
            <a:r>
              <a:rPr lang="sv-SE" altLang="sv-SE" baseline="0" dirty="0">
                <a:latin typeface="Times" panose="02020603050405020304" pitchFamily="18" charset="0"/>
                <a:ea typeface="ＭＳ Ｐゴシック" panose="020B0600070205080204" pitchFamily="34" charset="-128"/>
              </a:rPr>
              <a:t> the </a:t>
            </a:r>
            <a:r>
              <a:rPr lang="sv-SE" altLang="sv-SE" baseline="0" dirty="0" err="1">
                <a:latin typeface="Times" panose="02020603050405020304" pitchFamily="18" charset="0"/>
                <a:ea typeface="ＭＳ Ｐゴシック" panose="020B0600070205080204" pitchFamily="34" charset="-128"/>
              </a:rPr>
              <a:t>audience</a:t>
            </a:r>
            <a:r>
              <a:rPr lang="sv-SE" altLang="sv-SE" baseline="0" dirty="0">
                <a:latin typeface="Times" panose="02020603050405020304" pitchFamily="18" charset="0"/>
                <a:ea typeface="ＭＳ Ｐゴシック" panose="020B0600070205080204" pitchFamily="34" charset="-128"/>
              </a:rPr>
              <a:t> is </a:t>
            </a:r>
            <a:r>
              <a:rPr lang="sv-SE" altLang="sv-SE" baseline="0" dirty="0" err="1">
                <a:latin typeface="Times" panose="02020603050405020304" pitchFamily="18" charset="0"/>
                <a:ea typeface="ＭＳ Ｐゴシック" panose="020B0600070205080204" pitchFamily="34" charset="-128"/>
              </a:rPr>
              <a:t>truly</a:t>
            </a:r>
            <a:r>
              <a:rPr lang="sv-SE" altLang="sv-SE" baseline="0" dirty="0">
                <a:latin typeface="Times" panose="02020603050405020304" pitchFamily="18" charset="0"/>
                <a:ea typeface="ＭＳ Ｐゴシック" panose="020B0600070205080204" pitchFamily="34" charset="-128"/>
              </a:rPr>
              <a:t> non-experts, for </a:t>
            </a:r>
            <a:r>
              <a:rPr lang="sv-SE" altLang="sv-SE" baseline="0" dirty="0" err="1">
                <a:latin typeface="Times" panose="02020603050405020304" pitchFamily="18" charset="0"/>
                <a:ea typeface="ＭＳ Ｐゴシック" panose="020B0600070205080204" pitchFamily="34" charset="-128"/>
              </a:rPr>
              <a:t>example</a:t>
            </a:r>
            <a:r>
              <a:rPr lang="sv-SE" altLang="sv-SE" baseline="0" dirty="0">
                <a:latin typeface="Times" panose="02020603050405020304" pitchFamily="18" charset="0"/>
                <a:ea typeface="ＭＳ Ｐゴシック" panose="020B0600070205080204" pitchFamily="34" charset="-128"/>
              </a:rPr>
              <a:t> at the </a:t>
            </a:r>
            <a:r>
              <a:rPr lang="sv-SE" altLang="sv-SE" baseline="0" dirty="0" err="1">
                <a:latin typeface="Times" panose="02020603050405020304" pitchFamily="18" charset="0"/>
                <a:ea typeface="ＭＳ Ｐゴシック" panose="020B0600070205080204" pitchFamily="34" charset="-128"/>
              </a:rPr>
              <a:t>big</a:t>
            </a:r>
            <a:r>
              <a:rPr lang="sv-SE" altLang="sv-SE" baseline="0" dirty="0">
                <a:latin typeface="Times" panose="02020603050405020304" pitchFamily="18" charset="0"/>
                <a:ea typeface="ＭＳ Ｐゴシック" panose="020B0600070205080204" pitchFamily="34" charset="-128"/>
              </a:rPr>
              <a:t> science festival </a:t>
            </a:r>
            <a:r>
              <a:rPr lang="sv-SE" altLang="sv-SE" baseline="0" dirty="0" err="1">
                <a:latin typeface="Times" panose="02020603050405020304" pitchFamily="18" charset="0"/>
                <a:ea typeface="ＭＳ Ｐゴシック" panose="020B0600070205080204" pitchFamily="34" charset="-128"/>
              </a:rPr>
              <a:t>that</a:t>
            </a:r>
            <a:r>
              <a:rPr lang="sv-SE" altLang="sv-SE" baseline="0" dirty="0">
                <a:latin typeface="Times" panose="02020603050405020304" pitchFamily="18" charset="0"/>
                <a:ea typeface="ＭＳ Ｐゴシック" panose="020B0600070205080204" pitchFamily="34" charset="-128"/>
              </a:rPr>
              <a:t> is </a:t>
            </a:r>
            <a:r>
              <a:rPr lang="sv-SE" altLang="sv-SE" baseline="0" dirty="0" err="1">
                <a:latin typeface="Times" panose="02020603050405020304" pitchFamily="18" charset="0"/>
                <a:ea typeface="ＭＳ Ｐゴシック" panose="020B0600070205080204" pitchFamily="34" charset="-128"/>
              </a:rPr>
              <a:t>held</a:t>
            </a:r>
            <a:r>
              <a:rPr lang="sv-SE" altLang="sv-SE" baseline="0" dirty="0">
                <a:latin typeface="Times" panose="02020603050405020304" pitchFamily="18" charset="0"/>
                <a:ea typeface="ＭＳ Ｐゴシック" panose="020B0600070205080204" pitchFamily="34" charset="-128"/>
              </a:rPr>
              <a:t> in Gbg </a:t>
            </a:r>
            <a:r>
              <a:rPr lang="sv-SE" altLang="sv-SE" baseline="0" dirty="0" err="1">
                <a:latin typeface="Times" panose="02020603050405020304" pitchFamily="18" charset="0"/>
                <a:ea typeface="ＭＳ Ｐゴシック" panose="020B0600070205080204" pitchFamily="34" charset="-128"/>
              </a:rPr>
              <a:t>each</a:t>
            </a:r>
            <a:r>
              <a:rPr lang="sv-SE" altLang="sv-SE" baseline="0" dirty="0">
                <a:latin typeface="Times" panose="02020603050405020304" pitchFamily="18" charset="0"/>
                <a:ea typeface="ＭＳ Ｐゴシック" panose="020B0600070205080204" pitchFamily="34" charset="-128"/>
              </a:rPr>
              <a:t> spring, or at </a:t>
            </a:r>
            <a:r>
              <a:rPr lang="sv-SE" altLang="sv-SE" baseline="0" dirty="0" err="1">
                <a:latin typeface="Times" panose="02020603050405020304" pitchFamily="18" charset="0"/>
                <a:ea typeface="ＭＳ Ｐゴシック" panose="020B0600070205080204" pitchFamily="34" charset="-128"/>
              </a:rPr>
              <a:t>your</a:t>
            </a:r>
            <a:r>
              <a:rPr lang="sv-SE" altLang="sv-SE" baseline="0" dirty="0">
                <a:latin typeface="Times" panose="02020603050405020304" pitchFamily="18" charset="0"/>
                <a:ea typeface="ＭＳ Ｐゴシック" panose="020B0600070205080204" pitchFamily="34" charset="-128"/>
              </a:rPr>
              <a:t> old </a:t>
            </a:r>
            <a:r>
              <a:rPr lang="sv-SE" altLang="sv-SE" baseline="0" dirty="0" err="1">
                <a:latin typeface="Times" panose="02020603050405020304" pitchFamily="18" charset="0"/>
                <a:ea typeface="ＭＳ Ｐゴシック" panose="020B0600070205080204" pitchFamily="34" charset="-128"/>
              </a:rPr>
              <a:t>elementary</a:t>
            </a:r>
            <a:r>
              <a:rPr lang="sv-SE" altLang="sv-SE" baseline="0" dirty="0">
                <a:latin typeface="Times" panose="02020603050405020304" pitchFamily="18" charset="0"/>
                <a:ea typeface="ＭＳ Ｐゴシック" panose="020B0600070205080204" pitchFamily="34" charset="-128"/>
              </a:rPr>
              <a:t> or </a:t>
            </a:r>
            <a:r>
              <a:rPr lang="sv-SE" altLang="sv-SE" baseline="0" dirty="0" err="1">
                <a:latin typeface="Times" panose="02020603050405020304" pitchFamily="18" charset="0"/>
                <a:ea typeface="ＭＳ Ｐゴシック" panose="020B0600070205080204" pitchFamily="34" charset="-128"/>
              </a:rPr>
              <a:t>high</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school</a:t>
            </a:r>
            <a:r>
              <a:rPr lang="sv-SE" altLang="sv-SE" baseline="0" dirty="0">
                <a:latin typeface="Times" panose="02020603050405020304" pitchFamily="18" charset="0"/>
                <a:ea typeface="ＭＳ Ｐゴシック" panose="020B0600070205080204" pitchFamily="3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baseline="0" dirty="0">
              <a:latin typeface="Times"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baseline="0" dirty="0" err="1">
                <a:latin typeface="Times" panose="02020603050405020304" pitchFamily="18" charset="0"/>
                <a:ea typeface="ＭＳ Ｐゴシック" panose="020B0600070205080204" pitchFamily="34" charset="-128"/>
              </a:rPr>
              <a:t>We</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are</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currently</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looking</a:t>
            </a:r>
            <a:r>
              <a:rPr lang="sv-SE" altLang="sv-SE" baseline="0" dirty="0">
                <a:latin typeface="Times" panose="02020603050405020304" pitchFamily="18" charset="0"/>
                <a:ea typeface="ＭＳ Ｐゴシック" panose="020B0600070205080204" pitchFamily="34" charset="-128"/>
              </a:rPr>
              <a:t> at </a:t>
            </a:r>
            <a:r>
              <a:rPr lang="sv-SE" altLang="sv-SE" baseline="0" dirty="0" err="1">
                <a:latin typeface="Times" panose="02020603050405020304" pitchFamily="18" charset="0"/>
                <a:ea typeface="ＭＳ Ｐゴシック" panose="020B0600070205080204" pitchFamily="34" charset="-128"/>
              </a:rPr>
              <a:t>developing</a:t>
            </a:r>
            <a:r>
              <a:rPr lang="sv-SE" altLang="sv-SE" baseline="0" dirty="0">
                <a:latin typeface="Times" panose="02020603050405020304" pitchFamily="18" charset="0"/>
                <a:ea typeface="ＭＳ Ｐゴシック" panose="020B0600070205080204" pitchFamily="34" charset="-128"/>
              </a:rPr>
              <a:t> different new </a:t>
            </a:r>
            <a:r>
              <a:rPr lang="sv-SE" altLang="sv-SE" baseline="0" dirty="0" err="1">
                <a:latin typeface="Times" panose="02020603050405020304" pitchFamily="18" charset="0"/>
                <a:ea typeface="ＭＳ Ｐゴシック" panose="020B0600070205080204" pitchFamily="34" charset="-128"/>
              </a:rPr>
              <a:t>platforms</a:t>
            </a:r>
            <a:r>
              <a:rPr lang="sv-SE" altLang="sv-SE" baseline="0" dirty="0">
                <a:latin typeface="Times" panose="02020603050405020304" pitchFamily="18" charset="0"/>
                <a:ea typeface="ＭＳ Ｐゴシック" panose="020B0600070205080204" pitchFamily="34" charset="-128"/>
              </a:rPr>
              <a:t>: podcasts, video </a:t>
            </a:r>
            <a:r>
              <a:rPr lang="sv-SE" altLang="sv-SE" baseline="0" dirty="0" err="1">
                <a:latin typeface="Times" panose="02020603050405020304" pitchFamily="18" charset="0"/>
                <a:ea typeface="ＭＳ Ｐゴシック" panose="020B0600070205080204" pitchFamily="34" charset="-128"/>
              </a:rPr>
              <a:t>blogs</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powerpoint</a:t>
            </a:r>
            <a:r>
              <a:rPr lang="sv-SE" altLang="sv-SE" baseline="0" dirty="0">
                <a:latin typeface="Times" panose="02020603050405020304" pitchFamily="18" charset="0"/>
                <a:ea typeface="ＭＳ Ｐゴシック" panose="020B0600070205080204" pitchFamily="34" charset="-128"/>
              </a:rPr>
              <a:t> presentations </a:t>
            </a:r>
            <a:r>
              <a:rPr lang="sv-SE" altLang="sv-SE" baseline="0" dirty="0" err="1">
                <a:latin typeface="Times" panose="02020603050405020304" pitchFamily="18" charset="0"/>
                <a:ea typeface="ＭＳ Ｐゴシック" panose="020B0600070205080204" pitchFamily="34" charset="-128"/>
              </a:rPr>
              <a:t>with</a:t>
            </a:r>
            <a:r>
              <a:rPr lang="sv-SE" altLang="sv-SE" baseline="0" dirty="0">
                <a:latin typeface="Times" panose="02020603050405020304" pitchFamily="18" charset="0"/>
                <a:ea typeface="ＭＳ Ｐゴシック" panose="020B0600070205080204" pitchFamily="34" charset="-128"/>
              </a:rPr>
              <a:t> voice over, etc.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baseline="0" dirty="0">
              <a:latin typeface="Times"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baseline="0" dirty="0">
                <a:latin typeface="Times" panose="02020603050405020304" pitchFamily="18" charset="0"/>
                <a:ea typeface="ＭＳ Ｐゴシック" panose="020B0600070205080204" pitchFamily="34" charset="-128"/>
              </a:rPr>
              <a:t>NB! Support </a:t>
            </a:r>
            <a:r>
              <a:rPr lang="sv-SE" altLang="sv-SE" baseline="0" dirty="0" err="1">
                <a:latin typeface="Times" panose="02020603050405020304" pitchFamily="18" charset="0"/>
                <a:ea typeface="ＭＳ Ｐゴシック" panose="020B0600070205080204" pitchFamily="34" charset="-128"/>
              </a:rPr>
              <a:t>offered</a:t>
            </a:r>
            <a:r>
              <a:rPr lang="sv-SE" altLang="sv-SE" baseline="0" dirty="0">
                <a:latin typeface="Times" panose="02020603050405020304" pitchFamily="18" charset="0"/>
                <a:ea typeface="ＭＳ Ｐゴシック" panose="020B0600070205080204" pitchFamily="34" charset="-128"/>
              </a:rPr>
              <a:t>: </a:t>
            </a:r>
            <a:r>
              <a:rPr lang="sv-SE" altLang="sv-SE" b="1" baseline="0" dirty="0" err="1">
                <a:latin typeface="Times" panose="02020603050405020304" pitchFamily="18" charset="0"/>
                <a:ea typeface="ＭＳ Ｐゴシック" panose="020B0600070205080204" pitchFamily="34" charset="-128"/>
              </a:rPr>
              <a:t>Advanced</a:t>
            </a:r>
            <a:r>
              <a:rPr lang="sv-SE" altLang="sv-SE" b="1" baseline="0" dirty="0">
                <a:latin typeface="Times" panose="02020603050405020304" pitchFamily="18" charset="0"/>
                <a:ea typeface="ＭＳ Ｐゴシック" panose="020B0600070205080204" pitchFamily="34" charset="-128"/>
              </a:rPr>
              <a:t> </a:t>
            </a:r>
            <a:r>
              <a:rPr lang="sv-SE" altLang="sv-SE" b="1" baseline="0" dirty="0" err="1">
                <a:latin typeface="Times" panose="02020603050405020304" pitchFamily="18" charset="0"/>
                <a:ea typeface="ＭＳ Ｐゴシック" panose="020B0600070205080204" pitchFamily="34" charset="-128"/>
              </a:rPr>
              <a:t>communication</a:t>
            </a:r>
            <a:r>
              <a:rPr lang="sv-SE" altLang="sv-SE" b="1" baseline="0" dirty="0">
                <a:latin typeface="Times" panose="02020603050405020304" pitchFamily="18" charset="0"/>
                <a:ea typeface="ＭＳ Ｐゴシック" panose="020B0600070205080204" pitchFamily="34" charset="-128"/>
              </a:rPr>
              <a:t> </a:t>
            </a:r>
            <a:r>
              <a:rPr lang="sv-SE" altLang="sv-SE" b="1" baseline="0" dirty="0" err="1">
                <a:latin typeface="Times" panose="02020603050405020304" pitchFamily="18" charset="0"/>
                <a:ea typeface="ＭＳ Ｐゴシック" panose="020B0600070205080204" pitchFamily="34" charset="-128"/>
              </a:rPr>
              <a:t>course</a:t>
            </a:r>
            <a:r>
              <a:rPr lang="sv-SE" altLang="sv-SE" b="1"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where</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discuss</a:t>
            </a:r>
            <a:r>
              <a:rPr lang="sv-SE" altLang="sv-SE" baseline="0" dirty="0">
                <a:latin typeface="Times" panose="02020603050405020304" pitchFamily="18" charset="0"/>
                <a:ea typeface="ＭＳ Ｐゴシック" panose="020B0600070205080204" pitchFamily="34" charset="-128"/>
              </a:rPr>
              <a:t> and </a:t>
            </a:r>
            <a:r>
              <a:rPr lang="sv-SE" altLang="sv-SE" baseline="0" dirty="0" err="1">
                <a:latin typeface="Times" panose="02020603050405020304" pitchFamily="18" charset="0"/>
                <a:ea typeface="ＭＳ Ｐゴシック" panose="020B0600070205080204" pitchFamily="34" charset="-128"/>
              </a:rPr>
              <a:t>practice</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your</a:t>
            </a:r>
            <a:r>
              <a:rPr lang="sv-SE" altLang="sv-SE" baseline="0" dirty="0">
                <a:latin typeface="Times" panose="02020603050405020304" pitchFamily="18" charset="0"/>
                <a:ea typeface="ＭＳ Ｐゴシック" panose="020B0600070205080204" pitchFamily="34" charset="-128"/>
              </a:rPr>
              <a:t> presentation </a:t>
            </a:r>
            <a:r>
              <a:rPr lang="sv-SE" altLang="sv-SE" baseline="0" dirty="0" err="1">
                <a:latin typeface="Times" panose="02020603050405020304" pitchFamily="18" charset="0"/>
                <a:ea typeface="ＭＳ Ｐゴシック" panose="020B0600070205080204" pitchFamily="34" charset="-128"/>
              </a:rPr>
              <a:t>skills</a:t>
            </a:r>
            <a:r>
              <a:rPr lang="sv-SE" altLang="sv-SE" baseline="0" dirty="0">
                <a:latin typeface="Times" panose="02020603050405020304" pitchFamily="18" charset="0"/>
                <a:ea typeface="ＭＳ Ｐゴシック" panose="020B0600070205080204" pitchFamily="34" charset="-128"/>
              </a:rPr>
              <a:t> in a workshop </a:t>
            </a:r>
            <a:r>
              <a:rPr lang="sv-SE" altLang="sv-SE" baseline="0" dirty="0" err="1">
                <a:latin typeface="Times" panose="02020603050405020304" pitchFamily="18" charset="0"/>
                <a:ea typeface="ＭＳ Ｐゴシック" panose="020B0600070205080204" pitchFamily="34" charset="-128"/>
              </a:rPr>
              <a:t>setting</a:t>
            </a:r>
            <a:r>
              <a:rPr lang="sv-SE" altLang="sv-SE" baseline="0" dirty="0">
                <a:latin typeface="Times" panose="02020603050405020304" pitchFamily="18" charset="0"/>
                <a:ea typeface="ＭＳ Ｐゴシック" panose="020B0600070205080204" pitchFamily="34"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baseline="0" dirty="0">
              <a:latin typeface="Times"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baseline="0" dirty="0">
                <a:latin typeface="Times" panose="02020603050405020304" pitchFamily="18" charset="0"/>
                <a:ea typeface="ＭＳ Ｐゴシック" panose="020B0600070205080204" pitchFamily="34" charset="-128"/>
              </a:rPr>
              <a:t>The </a:t>
            </a:r>
            <a:r>
              <a:rPr lang="sv-SE" altLang="sv-SE" b="0" baseline="0" dirty="0" err="1">
                <a:solidFill>
                  <a:srgbClr val="FF0000"/>
                </a:solidFill>
                <a:latin typeface="Times" panose="02020603050405020304" pitchFamily="18" charset="0"/>
                <a:ea typeface="ＭＳ Ｐゴシック" panose="020B0600070205080204" pitchFamily="34" charset="-128"/>
              </a:rPr>
              <a:t>written</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popular</a:t>
            </a:r>
            <a:r>
              <a:rPr lang="sv-SE" altLang="sv-SE" baseline="0" dirty="0">
                <a:latin typeface="Times" panose="02020603050405020304" pitchFamily="18" charset="0"/>
                <a:ea typeface="ＭＳ Ｐゴシック" panose="020B0600070205080204" pitchFamily="34" charset="-128"/>
              </a:rPr>
              <a:t> science presentation is part </a:t>
            </a:r>
            <a:r>
              <a:rPr lang="sv-SE" altLang="sv-SE" baseline="0" dirty="0" err="1">
                <a:latin typeface="Times" panose="02020603050405020304" pitchFamily="18" charset="0"/>
                <a:ea typeface="ＭＳ Ｐゴシック" panose="020B0600070205080204" pitchFamily="34" charset="-128"/>
              </a:rPr>
              <a:t>of</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your</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thesis</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work</a:t>
            </a:r>
            <a:r>
              <a:rPr lang="sv-SE" altLang="sv-SE" baseline="0" dirty="0">
                <a:latin typeface="Times" panose="02020603050405020304" pitchFamily="18" charset="0"/>
                <a:ea typeface="ＭＳ Ｐゴシック" panose="020B0600070205080204" pitchFamily="34" charset="-128"/>
              </a:rPr>
              <a:t> and is </a:t>
            </a:r>
            <a:r>
              <a:rPr lang="sv-SE" altLang="sv-SE" baseline="0" dirty="0" err="1">
                <a:latin typeface="Times" panose="02020603050405020304" pitchFamily="18" charset="0"/>
                <a:ea typeface="ＭＳ Ｐゴシック" panose="020B0600070205080204" pitchFamily="34" charset="-128"/>
              </a:rPr>
              <a:t>used</a:t>
            </a:r>
            <a:r>
              <a:rPr lang="sv-SE" altLang="sv-SE" baseline="0" dirty="0">
                <a:latin typeface="Times" panose="02020603050405020304" pitchFamily="18" charset="0"/>
                <a:ea typeface="ＭＳ Ｐゴシック" panose="020B0600070205080204" pitchFamily="34" charset="-128"/>
              </a:rPr>
              <a:t> to </a:t>
            </a:r>
            <a:r>
              <a:rPr lang="sv-SE" altLang="sv-SE" baseline="0" dirty="0" err="1">
                <a:latin typeface="Times" panose="02020603050405020304" pitchFamily="18" charset="0"/>
                <a:ea typeface="ＭＳ Ｐゴシック" panose="020B0600070205080204" pitchFamily="34" charset="-128"/>
              </a:rPr>
              <a:t>inform</a:t>
            </a:r>
            <a:r>
              <a:rPr lang="sv-SE" altLang="sv-SE" baseline="0" dirty="0">
                <a:latin typeface="Times" panose="02020603050405020304" pitchFamily="18" charset="0"/>
                <a:ea typeface="ＭＳ Ｐゴシック" panose="020B0600070205080204" pitchFamily="34" charset="-128"/>
              </a:rPr>
              <a:t> the public </a:t>
            </a:r>
            <a:r>
              <a:rPr lang="sv-SE" altLang="sv-SE" baseline="0" dirty="0" err="1">
                <a:latin typeface="Times" panose="02020603050405020304" pitchFamily="18" charset="0"/>
                <a:ea typeface="ＭＳ Ｐゴシック" panose="020B0600070205080204" pitchFamily="34" charset="-128"/>
              </a:rPr>
              <a:t>about</a:t>
            </a:r>
            <a:r>
              <a:rPr lang="sv-SE" altLang="sv-SE" baseline="0" dirty="0">
                <a:latin typeface="Times" panose="02020603050405020304" pitchFamily="18" charset="0"/>
                <a:ea typeface="ＭＳ Ｐゴシック" panose="020B0600070205080204" pitchFamily="34" charset="-128"/>
              </a:rPr>
              <a:t> </a:t>
            </a:r>
            <a:r>
              <a:rPr lang="sv-SE" altLang="sv-SE" baseline="0" dirty="0" err="1">
                <a:latin typeface="Times" panose="02020603050405020304" pitchFamily="18" charset="0"/>
                <a:ea typeface="ＭＳ Ｐゴシック" panose="020B0600070205080204" pitchFamily="34" charset="-128"/>
              </a:rPr>
              <a:t>your</a:t>
            </a:r>
            <a:r>
              <a:rPr lang="sv-SE" altLang="sv-SE" baseline="0" dirty="0">
                <a:latin typeface="Times" panose="02020603050405020304" pitchFamily="18" charset="0"/>
                <a:ea typeface="ＭＳ Ｐゴシック" panose="020B0600070205080204" pitchFamily="34" charset="-128"/>
              </a:rPr>
              <a:t> research. It </a:t>
            </a:r>
            <a:r>
              <a:rPr lang="sv-SE" altLang="sv-SE" baseline="0" dirty="0" err="1">
                <a:latin typeface="Times" panose="02020603050405020304" pitchFamily="18" charset="0"/>
                <a:ea typeface="ＭＳ Ｐゴシック" panose="020B0600070205080204" pitchFamily="34" charset="-128"/>
              </a:rPr>
              <a:t>will</a:t>
            </a:r>
            <a:r>
              <a:rPr lang="sv-SE" altLang="sv-SE" baseline="0" dirty="0">
                <a:latin typeface="Times" panose="02020603050405020304" pitchFamily="18" charset="0"/>
                <a:ea typeface="ＭＳ Ｐゴシック" panose="020B0600070205080204" pitchFamily="34" charset="-128"/>
              </a:rPr>
              <a:t> for </a:t>
            </a:r>
            <a:r>
              <a:rPr lang="sv-SE" altLang="sv-SE" baseline="0" dirty="0" err="1">
                <a:latin typeface="Times" panose="02020603050405020304" pitchFamily="18" charset="0"/>
                <a:ea typeface="ＭＳ Ｐゴシック" panose="020B0600070205080204" pitchFamily="34" charset="-128"/>
              </a:rPr>
              <a:t>example</a:t>
            </a:r>
            <a:r>
              <a:rPr lang="sv-SE" altLang="sv-SE" baseline="0" dirty="0">
                <a:latin typeface="Times" panose="02020603050405020304" pitchFamily="18" charset="0"/>
                <a:ea typeface="ＭＳ Ｐゴシック" panose="020B0600070205080204" pitchFamily="34" charset="-128"/>
              </a:rPr>
              <a:t> be </a:t>
            </a:r>
            <a:r>
              <a:rPr lang="sv-SE" altLang="sv-SE" baseline="0" dirty="0" err="1">
                <a:latin typeface="Times" panose="02020603050405020304" pitchFamily="18" charset="0"/>
                <a:ea typeface="ＭＳ Ｐゴシック" panose="020B0600070205080204" pitchFamily="34" charset="-128"/>
              </a:rPr>
              <a:t>used</a:t>
            </a:r>
            <a:r>
              <a:rPr lang="sv-SE" altLang="sv-SE" baseline="0" dirty="0">
                <a:latin typeface="Times" panose="02020603050405020304" pitchFamily="18" charset="0"/>
                <a:ea typeface="ＭＳ Ｐゴシック" panose="020B0600070205080204" pitchFamily="34" charset="-128"/>
              </a:rPr>
              <a:t> for </a:t>
            </a:r>
            <a:r>
              <a:rPr lang="sv-SE" altLang="sv-SE" baseline="0" dirty="0" err="1">
                <a:latin typeface="Times" panose="02020603050405020304" pitchFamily="18" charset="0"/>
                <a:ea typeface="ＭＳ Ｐゴシック" panose="020B0600070205080204" pitchFamily="34" charset="-128"/>
              </a:rPr>
              <a:t>identifying</a:t>
            </a:r>
            <a:r>
              <a:rPr lang="sv-SE" altLang="sv-SE" baseline="0" dirty="0">
                <a:latin typeface="Times" panose="02020603050405020304" pitchFamily="18" charset="0"/>
                <a:ea typeface="ＭＳ Ｐゴシック" panose="020B0600070205080204" pitchFamily="34" charset="-128"/>
              </a:rPr>
              <a:t> material for press releases by Chalmers </a:t>
            </a:r>
            <a:r>
              <a:rPr lang="sv-SE" altLang="sv-SE" baseline="0" dirty="0" err="1">
                <a:latin typeface="Times" panose="02020603050405020304" pitchFamily="18" charset="0"/>
                <a:ea typeface="ＭＳ Ｐゴシック" panose="020B0600070205080204" pitchFamily="34" charset="-128"/>
              </a:rPr>
              <a:t>communication</a:t>
            </a:r>
            <a:r>
              <a:rPr lang="sv-SE" altLang="sv-SE" baseline="0" dirty="0">
                <a:latin typeface="Times" panose="02020603050405020304" pitchFamily="18" charset="0"/>
                <a:ea typeface="ＭＳ Ｐゴシック" panose="020B0600070205080204" pitchFamily="34" charset="-128"/>
              </a:rPr>
              <a:t> and marketing </a:t>
            </a:r>
            <a:r>
              <a:rPr lang="sv-SE" altLang="sv-SE" baseline="0" dirty="0" err="1">
                <a:latin typeface="Times" panose="02020603050405020304" pitchFamily="18" charset="0"/>
                <a:ea typeface="ＭＳ Ｐゴシック" panose="020B0600070205080204" pitchFamily="34" charset="-128"/>
              </a:rPr>
              <a:t>department</a:t>
            </a:r>
            <a:r>
              <a:rPr lang="sv-SE" altLang="sv-SE" baseline="0" dirty="0">
                <a:latin typeface="Times" panose="02020603050405020304" pitchFamily="18" charset="0"/>
                <a:ea typeface="ＭＳ Ｐゴシック" panose="020B0600070205080204" pitchFamily="34" charset="-128"/>
              </a:rPr>
              <a:t>.</a:t>
            </a:r>
          </a:p>
        </p:txBody>
      </p:sp>
      <p:sp>
        <p:nvSpPr>
          <p:cNvPr id="4" name="Platshållare för bildnummer 3"/>
          <p:cNvSpPr>
            <a:spLocks noGrp="1"/>
          </p:cNvSpPr>
          <p:nvPr>
            <p:ph type="sldNum" sz="quarter" idx="5"/>
          </p:nvPr>
        </p:nvSpPr>
        <p:spPr/>
        <p:txBody>
          <a:bodyPr/>
          <a:lstStyle/>
          <a:p>
            <a:fld id="{8EB8C585-97D2-734D-B208-1B7E4E6CCB17}" type="slidenum">
              <a:rPr lang="en-GB" smtClean="0"/>
              <a:t>9</a:t>
            </a:fld>
            <a:endParaRPr lang="en-GB"/>
          </a:p>
        </p:txBody>
      </p:sp>
    </p:spTree>
    <p:extLst>
      <p:ext uri="{BB962C8B-B14F-4D97-AF65-F5344CB8AC3E}">
        <p14:creationId xmlns:p14="http://schemas.microsoft.com/office/powerpoint/2010/main" val="309450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err="1"/>
              <a:t>Lic:ar</a:t>
            </a:r>
            <a:r>
              <a:rPr lang="sv-SE" sz="1200" b="0" dirty="0"/>
              <a:t> behöver inte göra en populärvetenskaplig presentation. Rekommendationen är att ska den göras efter lic. </a:t>
            </a:r>
          </a:p>
        </p:txBody>
      </p:sp>
      <p:sp>
        <p:nvSpPr>
          <p:cNvPr id="4" name="Platshållare för bildnummer 3"/>
          <p:cNvSpPr>
            <a:spLocks noGrp="1"/>
          </p:cNvSpPr>
          <p:nvPr>
            <p:ph type="sldNum" sz="quarter" idx="5"/>
          </p:nvPr>
        </p:nvSpPr>
        <p:spPr/>
        <p:txBody>
          <a:bodyPr/>
          <a:lstStyle/>
          <a:p>
            <a:fld id="{8EB8C585-97D2-734D-B208-1B7E4E6CCB17}" type="slidenum">
              <a:rPr lang="en-GB" smtClean="0"/>
              <a:t>10</a:t>
            </a:fld>
            <a:endParaRPr lang="en-GB"/>
          </a:p>
        </p:txBody>
      </p:sp>
    </p:spTree>
    <p:extLst>
      <p:ext uri="{BB962C8B-B14F-4D97-AF65-F5344CB8AC3E}">
        <p14:creationId xmlns:p14="http://schemas.microsoft.com/office/powerpoint/2010/main" val="265199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highlight>
                  <a:srgbClr val="FFFF00"/>
                </a:highlight>
                <a:latin typeface="Times" pitchFamily="68" charset="0"/>
                <a:ea typeface="ＭＳ Ｐゴシック" pitchFamily="96" charset="-128"/>
                <a:cs typeface="ＭＳ Ｐゴシック" pitchFamily="96" charset="-128"/>
              </a:rPr>
              <a:t>HOW many of you are already registered in Ladok? If not – contact your </a:t>
            </a:r>
            <a:r>
              <a:rPr lang="en-US" sz="1200" u="sng" kern="1200" dirty="0">
                <a:solidFill>
                  <a:schemeClr val="tx1"/>
                </a:solidFill>
                <a:effectLst/>
                <a:highlight>
                  <a:srgbClr val="FFFF00"/>
                </a:highlight>
                <a:latin typeface="Times" pitchFamily="68" charset="0"/>
                <a:ea typeface="ＭＳ Ｐゴシック" pitchFamily="96" charset="-128"/>
                <a:cs typeface="ＭＳ Ｐゴシック" pitchFamily="96" charset="-128"/>
                <a:hlinkClick r:id="rId3"/>
              </a:rPr>
              <a:t>own department’s student administrator</a:t>
            </a:r>
            <a:r>
              <a:rPr lang="en-US" sz="1200" u="none" kern="1200" dirty="0">
                <a:solidFill>
                  <a:schemeClr val="tx1"/>
                </a:solidFill>
                <a:effectLst/>
                <a:highlight>
                  <a:srgbClr val="FFFF00"/>
                </a:highlight>
                <a:latin typeface="Times" pitchFamily="68" charset="0"/>
                <a:ea typeface="ＭＳ Ｐゴシック" pitchFamily="96" charset="-128"/>
                <a:cs typeface="ＭＳ Ｐゴシック" pitchFamily="96" charset="-128"/>
              </a:rPr>
              <a:t>. Your supervisor knows who it is if you don’t. </a:t>
            </a:r>
          </a:p>
          <a:p>
            <a:endParaRPr lang="en-US" sz="1200" kern="1200" dirty="0">
              <a:solidFill>
                <a:schemeClr val="tx1"/>
              </a:solidFill>
              <a:effectLst/>
              <a:latin typeface="Times" pitchFamily="68" charset="0"/>
              <a:ea typeface="ＭＳ Ｐゴシック" pitchFamily="96" charset="-128"/>
              <a:cs typeface="ＭＳ Ｐゴシック" pitchFamily="96" charset="-128"/>
            </a:endParaRPr>
          </a:p>
          <a:p>
            <a:r>
              <a:rPr lang="en-US" sz="1200" kern="1200" dirty="0">
                <a:solidFill>
                  <a:schemeClr val="tx1"/>
                </a:solidFill>
                <a:effectLst/>
                <a:latin typeface="Times" pitchFamily="68" charset="0"/>
                <a:ea typeface="ＭＳ Ｐゴシック" pitchFamily="96" charset="-128"/>
                <a:cs typeface="ＭＳ Ｐゴシック" pitchFamily="96" charset="-128"/>
              </a:rPr>
              <a:t>Ladok is the Swedish national IT-system for registration of university students and their study results.</a:t>
            </a:r>
          </a:p>
          <a:p>
            <a:endParaRPr lang="en-US" sz="1200" kern="1200" dirty="0">
              <a:solidFill>
                <a:schemeClr val="tx1"/>
              </a:solidFill>
              <a:effectLst/>
              <a:latin typeface="Times" pitchFamily="68" charset="0"/>
              <a:ea typeface="ＭＳ Ｐゴシック" pitchFamily="96" charset="-128"/>
              <a:cs typeface="ＭＳ Ｐゴシック" pitchFamily="96" charset="-128"/>
            </a:endParaRPr>
          </a:p>
          <a:p>
            <a:r>
              <a:rPr lang="en-US" sz="1200" kern="1200" dirty="0">
                <a:solidFill>
                  <a:schemeClr val="tx1"/>
                </a:solidFill>
                <a:effectLst/>
                <a:latin typeface="Times" pitchFamily="68" charset="0"/>
                <a:ea typeface="ＭＳ Ｐゴシック" pitchFamily="96" charset="-128"/>
                <a:cs typeface="ＭＳ Ｐゴシック" pitchFamily="96" charset="-128"/>
              </a:rPr>
              <a:t>”It is important you sign the participant list available at the venue, since attendance is compulsory for all Chalmers PhD students and to ensure your attendance is registered.  </a:t>
            </a:r>
            <a:endParaRPr lang="sv-SE" sz="1200" kern="1200" dirty="0">
              <a:solidFill>
                <a:schemeClr val="tx1"/>
              </a:solidFill>
              <a:effectLst/>
              <a:latin typeface="Times" pitchFamily="68" charset="0"/>
              <a:ea typeface="ＭＳ Ｐゴシック" pitchFamily="96" charset="-128"/>
              <a:cs typeface="ＭＳ Ｐゴシック" pitchFamily="96" charset="-128"/>
            </a:endParaRPr>
          </a:p>
          <a:p>
            <a:r>
              <a:rPr lang="en-US" sz="1200" kern="1200" dirty="0">
                <a:solidFill>
                  <a:schemeClr val="tx1"/>
                </a:solidFill>
                <a:effectLst/>
                <a:latin typeface="Times" pitchFamily="68" charset="0"/>
                <a:ea typeface="ＭＳ Ｐゴシック" pitchFamily="96" charset="-128"/>
                <a:cs typeface="ＭＳ Ｐゴシック" pitchFamily="96" charset="-128"/>
              </a:rPr>
              <a:t>Please note that if you attend the course prior to being formally admitted as a PhD in </a:t>
            </a:r>
            <a:r>
              <a:rPr lang="en-US" sz="1200" u="sng" kern="1200" dirty="0">
                <a:solidFill>
                  <a:schemeClr val="tx1"/>
                </a:solidFill>
                <a:effectLst/>
                <a:latin typeface="Times" pitchFamily="68" charset="0"/>
                <a:ea typeface="ＭＳ Ｐゴシック" pitchFamily="96" charset="-128"/>
                <a:cs typeface="ＭＳ Ｐゴシック" pitchFamily="96" charset="-128"/>
                <a:hlinkClick r:id="rId4"/>
              </a:rPr>
              <a:t>Ladok</a:t>
            </a:r>
            <a:r>
              <a:rPr lang="en-US" sz="1200" kern="1200" dirty="0">
                <a:solidFill>
                  <a:schemeClr val="tx1"/>
                </a:solidFill>
                <a:effectLst/>
                <a:latin typeface="Times" pitchFamily="68" charset="0"/>
                <a:ea typeface="ＭＳ Ｐゴシック" pitchFamily="96" charset="-128"/>
                <a:cs typeface="ＭＳ Ｐゴシック" pitchFamily="96" charset="-128"/>
              </a:rPr>
              <a:t> the GTS student administrator cannot register your attendance. It is then </a:t>
            </a:r>
            <a:r>
              <a:rPr lang="en-US" sz="1200" b="1" kern="1200" dirty="0">
                <a:solidFill>
                  <a:schemeClr val="tx1"/>
                </a:solidFill>
                <a:effectLst/>
                <a:latin typeface="Times" pitchFamily="68" charset="0"/>
                <a:ea typeface="ＭＳ Ｐゴシック" pitchFamily="96" charset="-128"/>
                <a:cs typeface="ＭＳ Ｐゴシック" pitchFamily="96" charset="-128"/>
              </a:rPr>
              <a:t>your responsibility</a:t>
            </a:r>
            <a:r>
              <a:rPr lang="en-US" sz="1200" kern="1200" dirty="0">
                <a:solidFill>
                  <a:schemeClr val="tx1"/>
                </a:solidFill>
                <a:effectLst/>
                <a:latin typeface="Times" pitchFamily="68" charset="0"/>
                <a:ea typeface="ＭＳ Ｐゴシック" pitchFamily="96" charset="-128"/>
                <a:cs typeface="ＭＳ Ｐゴシック" pitchFamily="96" charset="-128"/>
              </a:rPr>
              <a:t> to notify the </a:t>
            </a:r>
            <a:r>
              <a:rPr lang="en-US" sz="1200" u="sng" kern="1200" dirty="0">
                <a:solidFill>
                  <a:schemeClr val="tx1"/>
                </a:solidFill>
                <a:effectLst/>
                <a:latin typeface="Times" pitchFamily="68" charset="0"/>
                <a:ea typeface="ＭＳ Ｐゴシック" pitchFamily="96" charset="-128"/>
                <a:cs typeface="ＭＳ Ｐゴシック" pitchFamily="96" charset="-128"/>
                <a:hlinkClick r:id="rId5"/>
              </a:rPr>
              <a:t>GTS team</a:t>
            </a:r>
            <a:r>
              <a:rPr lang="en-US" sz="1200" kern="1200" dirty="0">
                <a:solidFill>
                  <a:schemeClr val="tx1"/>
                </a:solidFill>
                <a:effectLst/>
                <a:latin typeface="Times" pitchFamily="68" charset="0"/>
                <a:ea typeface="ＭＳ Ｐゴシック" pitchFamily="96" charset="-128"/>
                <a:cs typeface="ＭＳ Ｐゴシック" pitchFamily="96" charset="-128"/>
              </a:rPr>
              <a:t> as soon as you are admitted as a PhD, so that your attendance can be registered in arrears yet as soon as possible after your attendance. If unsure whether you are admitted in Ladok or not yet, please check with in first instance.”</a:t>
            </a:r>
            <a:endParaRPr lang="sv-SE" sz="1200" kern="1200" dirty="0">
              <a:solidFill>
                <a:schemeClr val="tx1"/>
              </a:solidFill>
              <a:effectLst/>
              <a:latin typeface="Times" pitchFamily="68" charset="0"/>
              <a:ea typeface="ＭＳ Ｐゴシック" pitchFamily="96" charset="-128"/>
              <a:cs typeface="ＭＳ Ｐゴシック" pitchFamily="96" charset="-128"/>
            </a:endParaRPr>
          </a:p>
          <a:p>
            <a:endParaRPr lang="sv-SE" dirty="0"/>
          </a:p>
        </p:txBody>
      </p:sp>
      <p:sp>
        <p:nvSpPr>
          <p:cNvPr id="4" name="Platshållare för bildnummer 3"/>
          <p:cNvSpPr>
            <a:spLocks noGrp="1"/>
          </p:cNvSpPr>
          <p:nvPr>
            <p:ph type="sldNum" sz="quarter" idx="5"/>
          </p:nvPr>
        </p:nvSpPr>
        <p:spPr/>
        <p:txBody>
          <a:bodyPr/>
          <a:lstStyle/>
          <a:p>
            <a:fld id="{8EB8C585-97D2-734D-B208-1B7E4E6CCB17}" type="slidenum">
              <a:rPr lang="en-GB" smtClean="0"/>
              <a:t>11</a:t>
            </a:fld>
            <a:endParaRPr lang="en-GB"/>
          </a:p>
        </p:txBody>
      </p:sp>
    </p:spTree>
    <p:extLst>
      <p:ext uri="{BB962C8B-B14F-4D97-AF65-F5344CB8AC3E}">
        <p14:creationId xmlns:p14="http://schemas.microsoft.com/office/powerpoint/2010/main" val="2601020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406439" y="1523571"/>
            <a:ext cx="6334835" cy="1164161"/>
          </a:xfrm>
          <a:prstGeom prst="rect">
            <a:avLst/>
          </a:prstGeom>
        </p:spPr>
        <p:txBody>
          <a:bodyPr vert="horz"/>
          <a:lstStyle>
            <a:lvl1pPr marL="0" indent="0">
              <a:lnSpc>
                <a:spcPct val="80000"/>
              </a:lnSpc>
              <a:buNone/>
              <a:defRPr sz="4000" b="1" cap="all" spc="-100" baseline="0">
                <a:solidFill>
                  <a:schemeClr val="tx1"/>
                </a:solidFill>
                <a:latin typeface="Arial" charset="0"/>
                <a:ea typeface="Arial" charset="0"/>
                <a:cs typeface="Arial" charset="0"/>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GB" noProof="0" dirty="0"/>
              <a:t>Presentation Headline</a:t>
            </a:r>
          </a:p>
        </p:txBody>
      </p:sp>
      <p:sp>
        <p:nvSpPr>
          <p:cNvPr id="5" name="Text Placeholder 3"/>
          <p:cNvSpPr>
            <a:spLocks noGrp="1"/>
          </p:cNvSpPr>
          <p:nvPr>
            <p:ph type="body" sz="quarter" idx="10" hasCustomPrompt="1"/>
          </p:nvPr>
        </p:nvSpPr>
        <p:spPr>
          <a:xfrm>
            <a:off x="406439" y="2734594"/>
            <a:ext cx="5005388" cy="429192"/>
          </a:xfrm>
          <a:prstGeom prst="rect">
            <a:avLst/>
          </a:prstGeom>
        </p:spPr>
        <p:txBody>
          <a:bodyPr vert="horz"/>
          <a:lstStyle>
            <a:lvl1pPr marL="0" indent="0">
              <a:buFontTx/>
              <a:buNone/>
              <a:defRPr sz="1800" cap="all" baseline="0">
                <a:solidFill>
                  <a:schemeClr val="tx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noProof="0" dirty="0"/>
              <a:t>Sub headline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ee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06439" y="1523571"/>
            <a:ext cx="6334835" cy="1164161"/>
          </a:xfrm>
          <a:prstGeom prst="rect">
            <a:avLst/>
          </a:prstGeom>
        </p:spPr>
        <p:txBody>
          <a:bodyPr vert="horz"/>
          <a:lstStyle>
            <a:lvl1pPr marL="0" indent="0">
              <a:lnSpc>
                <a:spcPct val="80000"/>
              </a:lnSpc>
              <a:buNone/>
              <a:defRPr sz="4000" b="1" cap="all" spc="-100" baseline="0">
                <a:solidFill>
                  <a:schemeClr val="bg1"/>
                </a:solidFill>
                <a:latin typeface="Arial" charset="0"/>
                <a:ea typeface="Arial" charset="0"/>
                <a:cs typeface="Arial" charset="0"/>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GB" noProof="0" dirty="0"/>
              <a:t>Presentation Headline</a:t>
            </a:r>
          </a:p>
        </p:txBody>
      </p:sp>
      <p:sp>
        <p:nvSpPr>
          <p:cNvPr id="7" name="Text Placeholder 3"/>
          <p:cNvSpPr>
            <a:spLocks noGrp="1"/>
          </p:cNvSpPr>
          <p:nvPr>
            <p:ph type="body" sz="quarter" idx="10" hasCustomPrompt="1"/>
          </p:nvPr>
        </p:nvSpPr>
        <p:spPr>
          <a:xfrm>
            <a:off x="406439" y="2734594"/>
            <a:ext cx="5005388" cy="429192"/>
          </a:xfrm>
          <a:prstGeom prst="rect">
            <a:avLst/>
          </a:prstGeom>
        </p:spPr>
        <p:txBody>
          <a:bodyPr vert="horz"/>
          <a:lstStyle>
            <a:lvl1pPr marL="0" indent="0">
              <a:buFontTx/>
              <a:buNone/>
              <a:defRPr sz="1800" cap="all"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noProof="0" dirty="0"/>
              <a:t>Sub headline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st one column green">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468890" y="4935625"/>
            <a:ext cx="2133600" cy="207875"/>
          </a:xfrm>
          <a:prstGeom prst="rect">
            <a:avLst/>
          </a:prstGeom>
        </p:spPr>
        <p:txBody>
          <a:bodyPr/>
          <a:lstStyle>
            <a:lvl1pPr>
              <a:defRPr sz="600" baseline="0">
                <a:solidFill>
                  <a:schemeClr val="bg1"/>
                </a:solidFill>
              </a:defRPr>
            </a:lvl1pPr>
          </a:lstStyle>
          <a:p>
            <a:fld id="{A973BA84-5EA3-BF43-8DBB-515E35D13A37}" type="datetime1">
              <a:rPr lang="sv-SE" smtClean="0"/>
              <a:t>2020-09-30</a:t>
            </a:fld>
            <a:endParaRPr lang="sv-SE" dirty="0"/>
          </a:p>
        </p:txBody>
      </p:sp>
      <p:sp>
        <p:nvSpPr>
          <p:cNvPr id="8" name="Footer Placeholder 4"/>
          <p:cNvSpPr>
            <a:spLocks noGrp="1"/>
          </p:cNvSpPr>
          <p:nvPr>
            <p:ph type="ftr" sz="quarter" idx="11"/>
          </p:nvPr>
        </p:nvSpPr>
        <p:spPr>
          <a:xfrm>
            <a:off x="3124200" y="4935625"/>
            <a:ext cx="2895600" cy="207875"/>
          </a:xfrm>
          <a:prstGeom prst="rect">
            <a:avLst/>
          </a:prstGeom>
        </p:spPr>
        <p:txBody>
          <a:bodyPr/>
          <a:lstStyle>
            <a:lvl1pPr algn="ctr">
              <a:defRPr sz="600" baseline="0">
                <a:solidFill>
                  <a:srgbClr val="FFFFFF"/>
                </a:solidFill>
              </a:defRPr>
            </a:lvl1pPr>
          </a:lstStyle>
          <a:p>
            <a:r>
              <a:rPr lang="en-GB" noProof="0" dirty="0"/>
              <a:t>Chalmers University of Technology</a:t>
            </a:r>
          </a:p>
        </p:txBody>
      </p:sp>
      <p:sp>
        <p:nvSpPr>
          <p:cNvPr id="9" name="Slide Number Placeholder 5"/>
          <p:cNvSpPr>
            <a:spLocks noGrp="1"/>
          </p:cNvSpPr>
          <p:nvPr>
            <p:ph type="sldNum" sz="quarter" idx="12"/>
          </p:nvPr>
        </p:nvSpPr>
        <p:spPr>
          <a:xfrm>
            <a:off x="6553200" y="4935625"/>
            <a:ext cx="2133600" cy="207875"/>
          </a:xfrm>
          <a:prstGeom prst="rect">
            <a:avLst/>
          </a:prstGeom>
        </p:spPr>
        <p:txBody>
          <a:bodyPr/>
          <a:lstStyle>
            <a:lvl1pPr algn="r">
              <a:defRPr sz="600" baseline="0">
                <a:solidFill>
                  <a:schemeClr val="bg1"/>
                </a:solidFill>
              </a:defRPr>
            </a:lvl1pPr>
          </a:lstStyle>
          <a:p>
            <a:fld id="{344E8EA3-C3DD-5544-8A1C-EA00A1673D37}" type="slidenum">
              <a:rPr lang="sv-SE" smtClean="0"/>
              <a:pPr/>
              <a:t>‹#›</a:t>
            </a:fld>
            <a:endParaRPr lang="sv-SE" dirty="0"/>
          </a:p>
        </p:txBody>
      </p:sp>
      <p:sp>
        <p:nvSpPr>
          <p:cNvPr id="6" name="Title 1"/>
          <p:cNvSpPr>
            <a:spLocks noGrp="1"/>
          </p:cNvSpPr>
          <p:nvPr>
            <p:ph type="title" hasCustomPrompt="1"/>
          </p:nvPr>
        </p:nvSpPr>
        <p:spPr>
          <a:xfrm>
            <a:off x="468890" y="614003"/>
            <a:ext cx="8217910" cy="668387"/>
          </a:xfrm>
          <a:prstGeom prst="rect">
            <a:avLst/>
          </a:prstGeom>
        </p:spPr>
        <p:txBody>
          <a:bodyPr>
            <a:normAutofit/>
          </a:bodyPr>
          <a:lstStyle>
            <a:lvl1pPr>
              <a:lnSpc>
                <a:spcPts val="3900"/>
              </a:lnSpc>
              <a:defRPr sz="3600" b="1" kern="900" cap="all" spc="-150" baseline="0">
                <a:solidFill>
                  <a:schemeClr val="bg1"/>
                </a:solidFill>
              </a:defRPr>
            </a:lvl1pPr>
          </a:lstStyle>
          <a:p>
            <a:r>
              <a:rPr lang="en-GB" noProof="0" dirty="0"/>
              <a:t>Headline</a:t>
            </a:r>
            <a:endParaRPr lang="sv-SE" noProof="0" dirty="0"/>
          </a:p>
        </p:txBody>
      </p:sp>
      <p:sp>
        <p:nvSpPr>
          <p:cNvPr id="10" name="Content Placeholder 2"/>
          <p:cNvSpPr>
            <a:spLocks noGrp="1"/>
          </p:cNvSpPr>
          <p:nvPr>
            <p:ph idx="1" hasCustomPrompt="1"/>
          </p:nvPr>
        </p:nvSpPr>
        <p:spPr>
          <a:xfrm>
            <a:off x="468890" y="1282390"/>
            <a:ext cx="8217910" cy="3480241"/>
          </a:xfrm>
          <a:prstGeom prst="rect">
            <a:avLst/>
          </a:prstGeom>
        </p:spPr>
        <p:txBody>
          <a:bodyPr/>
          <a:lstStyle>
            <a:lvl1pPr>
              <a:defRPr sz="2600" baseline="0">
                <a:solidFill>
                  <a:schemeClr val="bg1"/>
                </a:solidFill>
              </a:defRPr>
            </a:lvl1pPr>
            <a:lvl2pPr>
              <a:defRPr sz="2200" baseline="0">
                <a:solidFill>
                  <a:schemeClr val="bg1"/>
                </a:solidFill>
              </a:defRPr>
            </a:lvl2pPr>
            <a:lvl3pPr>
              <a:defRPr sz="1800" baseline="0">
                <a:solidFill>
                  <a:schemeClr val="bg1"/>
                </a:solidFill>
              </a:defRPr>
            </a:lvl3pPr>
            <a:lvl4pPr>
              <a:defRPr sz="1600" baseline="0">
                <a:solidFill>
                  <a:schemeClr val="bg1"/>
                </a:solidFill>
              </a:defRPr>
            </a:lvl4pPr>
            <a:lvl5pPr>
              <a:defRPr sz="1400" baseline="0">
                <a:solidFill>
                  <a:schemeClr val="bg1"/>
                </a:solidFill>
              </a:defRPr>
            </a:lvl5pPr>
            <a:lvl6pPr>
              <a:defRPr sz="1100" baseline="0">
                <a:solidFill>
                  <a:schemeClr val="bg1"/>
                </a:solidFill>
              </a:defRPr>
            </a:lvl6pPr>
          </a:lstStyle>
          <a:p>
            <a:pPr lvl="0"/>
            <a:r>
              <a:rPr lang="en-GB" noProof="0" dirty="0"/>
              <a:t>List one column</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sz="1000" baseline="0" noProof="0" dirty="0"/>
              <a:t>Sixth level</a:t>
            </a:r>
            <a:endParaRPr lang="en-GB" noProof="0" dirty="0"/>
          </a:p>
        </p:txBody>
      </p:sp>
      <p:cxnSp>
        <p:nvCxnSpPr>
          <p:cNvPr id="13" name="Straight Connector 12"/>
          <p:cNvCxnSpPr/>
          <p:nvPr userDrawn="1"/>
        </p:nvCxnSpPr>
        <p:spPr>
          <a:xfrm>
            <a:off x="0" y="4926984"/>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amble, list one column green">
    <p:spTree>
      <p:nvGrpSpPr>
        <p:cNvPr id="1" name=""/>
        <p:cNvGrpSpPr/>
        <p:nvPr/>
      </p:nvGrpSpPr>
      <p:grpSpPr>
        <a:xfrm>
          <a:off x="0" y="0"/>
          <a:ext cx="0" cy="0"/>
          <a:chOff x="0" y="0"/>
          <a:chExt cx="0" cy="0"/>
        </a:xfrm>
      </p:grpSpPr>
      <p:sp>
        <p:nvSpPr>
          <p:cNvPr id="5" name="Rectangle 5"/>
          <p:cNvSpPr>
            <a:spLocks noChangeArrowheads="1"/>
          </p:cNvSpPr>
          <p:nvPr userDrawn="1"/>
        </p:nvSpPr>
        <p:spPr bwMode="auto">
          <a:xfrm>
            <a:off x="0" y="4930275"/>
            <a:ext cx="9144000" cy="213226"/>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7" name="Date Placeholder 3"/>
          <p:cNvSpPr>
            <a:spLocks noGrp="1"/>
          </p:cNvSpPr>
          <p:nvPr>
            <p:ph type="dt" sz="half" idx="10"/>
          </p:nvPr>
        </p:nvSpPr>
        <p:spPr>
          <a:xfrm>
            <a:off x="468890" y="4935625"/>
            <a:ext cx="2133600" cy="207875"/>
          </a:xfrm>
          <a:prstGeom prst="rect">
            <a:avLst/>
          </a:prstGeom>
        </p:spPr>
        <p:txBody>
          <a:bodyPr/>
          <a:lstStyle>
            <a:lvl1pPr>
              <a:defRPr sz="600" baseline="0">
                <a:solidFill>
                  <a:schemeClr val="bg1"/>
                </a:solidFill>
              </a:defRPr>
            </a:lvl1pPr>
          </a:lstStyle>
          <a:p>
            <a:fld id="{311D319C-0663-D742-B78B-DA8E40E27D15}" type="datetime1">
              <a:rPr lang="sv-SE" smtClean="0"/>
              <a:t>2020-09-30</a:t>
            </a:fld>
            <a:endParaRPr lang="sv-SE" dirty="0"/>
          </a:p>
        </p:txBody>
      </p:sp>
      <p:sp>
        <p:nvSpPr>
          <p:cNvPr id="8" name="Footer Placeholder 4"/>
          <p:cNvSpPr>
            <a:spLocks noGrp="1"/>
          </p:cNvSpPr>
          <p:nvPr>
            <p:ph type="ftr" sz="quarter" idx="11"/>
          </p:nvPr>
        </p:nvSpPr>
        <p:spPr>
          <a:xfrm>
            <a:off x="3124200" y="4935625"/>
            <a:ext cx="2895600" cy="207875"/>
          </a:xfrm>
          <a:prstGeom prst="rect">
            <a:avLst/>
          </a:prstGeom>
        </p:spPr>
        <p:txBody>
          <a:bodyPr/>
          <a:lstStyle>
            <a:lvl1pPr algn="ctr">
              <a:defRPr sz="600" baseline="0">
                <a:solidFill>
                  <a:srgbClr val="FFFFFF"/>
                </a:solidFill>
              </a:defRPr>
            </a:lvl1pPr>
          </a:lstStyle>
          <a:p>
            <a:r>
              <a:rPr lang="en-GB" noProof="0" dirty="0"/>
              <a:t>Chalmers University of Technology</a:t>
            </a:r>
          </a:p>
        </p:txBody>
      </p:sp>
      <p:sp>
        <p:nvSpPr>
          <p:cNvPr id="9" name="Slide Number Placeholder 5"/>
          <p:cNvSpPr>
            <a:spLocks noGrp="1"/>
          </p:cNvSpPr>
          <p:nvPr>
            <p:ph type="sldNum" sz="quarter" idx="12"/>
          </p:nvPr>
        </p:nvSpPr>
        <p:spPr>
          <a:xfrm>
            <a:off x="6553200" y="4935625"/>
            <a:ext cx="2133600" cy="207875"/>
          </a:xfrm>
          <a:prstGeom prst="rect">
            <a:avLst/>
          </a:prstGeom>
        </p:spPr>
        <p:txBody>
          <a:bodyPr/>
          <a:lstStyle>
            <a:lvl1pPr algn="r">
              <a:defRPr sz="600" baseline="0">
                <a:solidFill>
                  <a:schemeClr val="bg1"/>
                </a:solidFill>
              </a:defRPr>
            </a:lvl1pPr>
          </a:lstStyle>
          <a:p>
            <a:fld id="{344E8EA3-C3DD-5544-8A1C-EA00A1673D37}" type="slidenum">
              <a:rPr lang="sv-SE" smtClean="0"/>
              <a:pPr/>
              <a:t>‹#›</a:t>
            </a:fld>
            <a:endParaRPr lang="sv-SE" dirty="0"/>
          </a:p>
        </p:txBody>
      </p:sp>
      <p:sp>
        <p:nvSpPr>
          <p:cNvPr id="6" name="Title 1"/>
          <p:cNvSpPr>
            <a:spLocks noGrp="1"/>
          </p:cNvSpPr>
          <p:nvPr>
            <p:ph type="title" hasCustomPrompt="1"/>
          </p:nvPr>
        </p:nvSpPr>
        <p:spPr>
          <a:xfrm>
            <a:off x="468890" y="614003"/>
            <a:ext cx="8217910" cy="665097"/>
          </a:xfrm>
          <a:prstGeom prst="rect">
            <a:avLst/>
          </a:prstGeom>
        </p:spPr>
        <p:txBody>
          <a:bodyPr>
            <a:normAutofit/>
          </a:bodyPr>
          <a:lstStyle>
            <a:lvl1pPr>
              <a:lnSpc>
                <a:spcPts val="3900"/>
              </a:lnSpc>
              <a:defRPr sz="3600" b="1" kern="900" cap="all" spc="-150" baseline="0">
                <a:solidFill>
                  <a:schemeClr val="bg1"/>
                </a:solidFill>
              </a:defRPr>
            </a:lvl1pPr>
          </a:lstStyle>
          <a:p>
            <a:r>
              <a:rPr lang="en-GB" noProof="0" dirty="0"/>
              <a:t>Headline</a:t>
            </a:r>
            <a:endParaRPr lang="sv-SE" noProof="0" dirty="0"/>
          </a:p>
        </p:txBody>
      </p:sp>
      <p:sp>
        <p:nvSpPr>
          <p:cNvPr id="10" name="Content Placeholder 2"/>
          <p:cNvSpPr>
            <a:spLocks noGrp="1"/>
          </p:cNvSpPr>
          <p:nvPr>
            <p:ph idx="1" hasCustomPrompt="1"/>
          </p:nvPr>
        </p:nvSpPr>
        <p:spPr>
          <a:xfrm>
            <a:off x="468890" y="1282390"/>
            <a:ext cx="8217910" cy="3480241"/>
          </a:xfrm>
          <a:prstGeom prst="rect">
            <a:avLst/>
          </a:prstGeom>
        </p:spPr>
        <p:txBody>
          <a:bodyPr/>
          <a:lstStyle>
            <a:lvl1pPr marL="0" indent="0">
              <a:buNone/>
              <a:defRPr sz="2600" baseline="0">
                <a:solidFill>
                  <a:schemeClr val="bg1"/>
                </a:solidFill>
              </a:defRPr>
            </a:lvl1pPr>
            <a:lvl2pPr>
              <a:defRPr sz="2200" baseline="0">
                <a:solidFill>
                  <a:schemeClr val="bg1"/>
                </a:solidFill>
              </a:defRPr>
            </a:lvl2pPr>
            <a:lvl3pPr>
              <a:defRPr sz="1800" baseline="0">
                <a:solidFill>
                  <a:schemeClr val="bg1"/>
                </a:solidFill>
              </a:defRPr>
            </a:lvl3pPr>
            <a:lvl4pPr>
              <a:defRPr sz="1600" baseline="0">
                <a:solidFill>
                  <a:schemeClr val="bg1"/>
                </a:solidFill>
              </a:defRPr>
            </a:lvl4pPr>
            <a:lvl5pPr>
              <a:defRPr sz="1400" baseline="0">
                <a:solidFill>
                  <a:schemeClr val="bg1"/>
                </a:solidFill>
              </a:defRPr>
            </a:lvl5pPr>
            <a:lvl6pPr>
              <a:defRPr sz="1100" baseline="0">
                <a:solidFill>
                  <a:schemeClr val="bg1"/>
                </a:solidFill>
              </a:defRPr>
            </a:lvl6pPr>
          </a:lstStyle>
          <a:p>
            <a:pPr lvl="0"/>
            <a:r>
              <a:rPr lang="en-GB" noProof="0" dirty="0"/>
              <a:t>Preamble one column</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sz="1000" baseline="0" noProof="0" dirty="0"/>
              <a:t>Sixth level</a:t>
            </a:r>
            <a:endParaRPr lang="en-GB" noProof="0" dirty="0"/>
          </a:p>
        </p:txBody>
      </p:sp>
      <p:cxnSp>
        <p:nvCxnSpPr>
          <p:cNvPr id="11" name="Straight Connector 10"/>
          <p:cNvCxnSpPr/>
          <p:nvPr userDrawn="1"/>
        </p:nvCxnSpPr>
        <p:spPr>
          <a:xfrm>
            <a:off x="0" y="4926984"/>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st two columns green">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0" y="4930275"/>
            <a:ext cx="9144000" cy="213226"/>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0" name="Title 1"/>
          <p:cNvSpPr>
            <a:spLocks noGrp="1"/>
          </p:cNvSpPr>
          <p:nvPr>
            <p:ph type="title" hasCustomPrompt="1"/>
          </p:nvPr>
        </p:nvSpPr>
        <p:spPr>
          <a:xfrm>
            <a:off x="468890" y="614003"/>
            <a:ext cx="8217910" cy="665097"/>
          </a:xfrm>
          <a:prstGeom prst="rect">
            <a:avLst/>
          </a:prstGeom>
        </p:spPr>
        <p:txBody>
          <a:bodyPr>
            <a:normAutofit/>
          </a:bodyPr>
          <a:lstStyle>
            <a:lvl1pPr>
              <a:lnSpc>
                <a:spcPts val="3900"/>
              </a:lnSpc>
              <a:defRPr sz="3600" b="1" kern="900" cap="all" spc="-150" baseline="0">
                <a:solidFill>
                  <a:schemeClr val="bg1"/>
                </a:solidFill>
              </a:defRPr>
            </a:lvl1pPr>
          </a:lstStyle>
          <a:p>
            <a:r>
              <a:rPr lang="en-GB" noProof="0" dirty="0"/>
              <a:t>Headline</a:t>
            </a:r>
            <a:endParaRPr lang="en-GB" dirty="0"/>
          </a:p>
        </p:txBody>
      </p:sp>
      <p:sp>
        <p:nvSpPr>
          <p:cNvPr id="13" name="Content Placeholder 2"/>
          <p:cNvSpPr>
            <a:spLocks noGrp="1"/>
          </p:cNvSpPr>
          <p:nvPr>
            <p:ph idx="1" hasCustomPrompt="1"/>
          </p:nvPr>
        </p:nvSpPr>
        <p:spPr>
          <a:xfrm>
            <a:off x="468890" y="1282390"/>
            <a:ext cx="8217910" cy="3480241"/>
          </a:xfrm>
          <a:prstGeom prst="rect">
            <a:avLst/>
          </a:prstGeom>
        </p:spPr>
        <p:txBody>
          <a:bodyPr numCol="2" spcCol="324000"/>
          <a:lstStyle>
            <a:lvl1pPr>
              <a:defRPr sz="2600" baseline="0">
                <a:solidFill>
                  <a:schemeClr val="bg1"/>
                </a:solidFill>
              </a:defRPr>
            </a:lvl1pPr>
            <a:lvl2pPr>
              <a:defRPr sz="2200" baseline="0">
                <a:solidFill>
                  <a:schemeClr val="bg1"/>
                </a:solidFill>
              </a:defRPr>
            </a:lvl2pPr>
            <a:lvl3pPr>
              <a:defRPr sz="1800" baseline="0">
                <a:solidFill>
                  <a:schemeClr val="bg1"/>
                </a:solidFill>
              </a:defRPr>
            </a:lvl3pPr>
            <a:lvl4pPr>
              <a:defRPr sz="1600" baseline="0">
                <a:solidFill>
                  <a:schemeClr val="bg1"/>
                </a:solidFill>
              </a:defRPr>
            </a:lvl4pPr>
            <a:lvl5pPr>
              <a:defRPr sz="1400" baseline="0">
                <a:solidFill>
                  <a:schemeClr val="bg1"/>
                </a:solidFill>
              </a:defRPr>
            </a:lvl5pPr>
            <a:lvl6pPr>
              <a:defRPr>
                <a:solidFill>
                  <a:schemeClr val="bg1"/>
                </a:solidFill>
              </a:defRPr>
            </a:lvl6pPr>
          </a:lstStyle>
          <a:p>
            <a:pPr lvl="0"/>
            <a:r>
              <a:rPr lang="en-GB" noProof="0" dirty="0"/>
              <a:t>List two columns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sz="1000" baseline="0" noProof="0" dirty="0"/>
              <a:t>Sixth level</a:t>
            </a:r>
            <a:endParaRPr lang="en-GB" noProof="0" dirty="0"/>
          </a:p>
        </p:txBody>
      </p:sp>
      <p:sp>
        <p:nvSpPr>
          <p:cNvPr id="14" name="Date Placeholder 3"/>
          <p:cNvSpPr>
            <a:spLocks noGrp="1"/>
          </p:cNvSpPr>
          <p:nvPr>
            <p:ph type="dt" sz="half" idx="10"/>
          </p:nvPr>
        </p:nvSpPr>
        <p:spPr>
          <a:xfrm>
            <a:off x="468890" y="4935625"/>
            <a:ext cx="2133600" cy="207875"/>
          </a:xfrm>
          <a:prstGeom prst="rect">
            <a:avLst/>
          </a:prstGeom>
        </p:spPr>
        <p:txBody>
          <a:bodyPr/>
          <a:lstStyle>
            <a:lvl1pPr>
              <a:defRPr sz="600" baseline="0">
                <a:solidFill>
                  <a:schemeClr val="bg1"/>
                </a:solidFill>
              </a:defRPr>
            </a:lvl1pPr>
          </a:lstStyle>
          <a:p>
            <a:fld id="{2FEB958C-9286-EE4D-B64F-62E480795CEF}" type="datetime1">
              <a:rPr lang="sv-SE" smtClean="0"/>
              <a:t>2020-09-30</a:t>
            </a:fld>
            <a:endParaRPr lang="sv-SE" dirty="0"/>
          </a:p>
        </p:txBody>
      </p:sp>
      <p:sp>
        <p:nvSpPr>
          <p:cNvPr id="15" name="Footer Placeholder 4"/>
          <p:cNvSpPr>
            <a:spLocks noGrp="1"/>
          </p:cNvSpPr>
          <p:nvPr>
            <p:ph type="ftr" sz="quarter" idx="11"/>
          </p:nvPr>
        </p:nvSpPr>
        <p:spPr>
          <a:xfrm>
            <a:off x="3124200" y="4935625"/>
            <a:ext cx="2895600" cy="207875"/>
          </a:xfrm>
          <a:prstGeom prst="rect">
            <a:avLst/>
          </a:prstGeom>
        </p:spPr>
        <p:txBody>
          <a:bodyPr/>
          <a:lstStyle>
            <a:lvl1pPr algn="ctr">
              <a:defRPr sz="600" baseline="0">
                <a:solidFill>
                  <a:srgbClr val="FFFFFF"/>
                </a:solidFill>
              </a:defRPr>
            </a:lvl1pPr>
          </a:lstStyle>
          <a:p>
            <a:r>
              <a:rPr lang="en-GB" noProof="0" dirty="0"/>
              <a:t>Chalmers University of Technology</a:t>
            </a:r>
          </a:p>
        </p:txBody>
      </p:sp>
      <p:sp>
        <p:nvSpPr>
          <p:cNvPr id="16" name="Slide Number Placeholder 5"/>
          <p:cNvSpPr>
            <a:spLocks noGrp="1"/>
          </p:cNvSpPr>
          <p:nvPr>
            <p:ph type="sldNum" sz="quarter" idx="12"/>
          </p:nvPr>
        </p:nvSpPr>
        <p:spPr>
          <a:xfrm>
            <a:off x="6553200" y="4935625"/>
            <a:ext cx="2133600" cy="207875"/>
          </a:xfrm>
          <a:prstGeom prst="rect">
            <a:avLst/>
          </a:prstGeom>
        </p:spPr>
        <p:txBody>
          <a:bodyPr/>
          <a:lstStyle>
            <a:lvl1pPr algn="r">
              <a:defRPr sz="600" baseline="0">
                <a:solidFill>
                  <a:schemeClr val="bg1"/>
                </a:solidFill>
              </a:defRPr>
            </a:lvl1pPr>
          </a:lstStyle>
          <a:p>
            <a:fld id="{344E8EA3-C3DD-5544-8A1C-EA00A1673D37}" type="slidenum">
              <a:rPr lang="sv-SE" smtClean="0"/>
              <a:pPr/>
              <a:t>‹#›</a:t>
            </a:fld>
            <a:endParaRPr lang="sv-SE" dirty="0"/>
          </a:p>
        </p:txBody>
      </p:sp>
      <p:cxnSp>
        <p:nvCxnSpPr>
          <p:cNvPr id="8" name="Straight Connector 7"/>
          <p:cNvCxnSpPr/>
          <p:nvPr userDrawn="1"/>
        </p:nvCxnSpPr>
        <p:spPr>
          <a:xfrm>
            <a:off x="0" y="4926984"/>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amble, list two columns green">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0" y="4930275"/>
            <a:ext cx="9144000" cy="213226"/>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0" name="Title 1"/>
          <p:cNvSpPr>
            <a:spLocks noGrp="1"/>
          </p:cNvSpPr>
          <p:nvPr>
            <p:ph type="title" hasCustomPrompt="1"/>
          </p:nvPr>
        </p:nvSpPr>
        <p:spPr>
          <a:xfrm>
            <a:off x="468890" y="614003"/>
            <a:ext cx="8217910" cy="659523"/>
          </a:xfrm>
          <a:prstGeom prst="rect">
            <a:avLst/>
          </a:prstGeom>
        </p:spPr>
        <p:txBody>
          <a:bodyPr>
            <a:normAutofit/>
          </a:bodyPr>
          <a:lstStyle>
            <a:lvl1pPr>
              <a:lnSpc>
                <a:spcPts val="3900"/>
              </a:lnSpc>
              <a:defRPr sz="3600" b="1" kern="900" cap="all" spc="-150" baseline="0">
                <a:solidFill>
                  <a:schemeClr val="bg1"/>
                </a:solidFill>
              </a:defRPr>
            </a:lvl1pPr>
          </a:lstStyle>
          <a:p>
            <a:r>
              <a:rPr lang="en-GB" noProof="0" dirty="0"/>
              <a:t>Headline</a:t>
            </a:r>
            <a:endParaRPr lang="en-GB" dirty="0"/>
          </a:p>
        </p:txBody>
      </p:sp>
      <p:sp>
        <p:nvSpPr>
          <p:cNvPr id="13" name="Content Placeholder 2"/>
          <p:cNvSpPr>
            <a:spLocks noGrp="1"/>
          </p:cNvSpPr>
          <p:nvPr>
            <p:ph idx="1" hasCustomPrompt="1"/>
          </p:nvPr>
        </p:nvSpPr>
        <p:spPr>
          <a:xfrm>
            <a:off x="468890" y="1276816"/>
            <a:ext cx="8217910" cy="3485816"/>
          </a:xfrm>
          <a:prstGeom prst="rect">
            <a:avLst/>
          </a:prstGeom>
        </p:spPr>
        <p:txBody>
          <a:bodyPr numCol="2" spcCol="324000"/>
          <a:lstStyle>
            <a:lvl1pPr marL="0" indent="0">
              <a:buNone/>
              <a:defRPr sz="2600" baseline="0">
                <a:solidFill>
                  <a:schemeClr val="bg1"/>
                </a:solidFill>
              </a:defRPr>
            </a:lvl1pPr>
            <a:lvl2pPr>
              <a:defRPr sz="2200" baseline="0">
                <a:solidFill>
                  <a:schemeClr val="bg1"/>
                </a:solidFill>
              </a:defRPr>
            </a:lvl2pPr>
            <a:lvl3pPr>
              <a:defRPr sz="1800" baseline="0">
                <a:solidFill>
                  <a:schemeClr val="bg1"/>
                </a:solidFill>
              </a:defRPr>
            </a:lvl3pPr>
            <a:lvl4pPr>
              <a:defRPr sz="1600" baseline="0">
                <a:solidFill>
                  <a:schemeClr val="bg1"/>
                </a:solidFill>
              </a:defRPr>
            </a:lvl4pPr>
            <a:lvl5pPr>
              <a:defRPr sz="1400" baseline="0">
                <a:solidFill>
                  <a:schemeClr val="bg1"/>
                </a:solidFill>
              </a:defRPr>
            </a:lvl5pPr>
            <a:lvl6pPr>
              <a:defRPr>
                <a:solidFill>
                  <a:schemeClr val="bg1"/>
                </a:solidFill>
              </a:defRPr>
            </a:lvl6pPr>
          </a:lstStyle>
          <a:p>
            <a:pPr lvl="0"/>
            <a:r>
              <a:rPr lang="en-GB" noProof="0" dirty="0"/>
              <a:t>Preamble two columns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sz="1000" baseline="0" noProof="0" dirty="0"/>
              <a:t>Sixth level</a:t>
            </a:r>
            <a:endParaRPr lang="en-GB" noProof="0" dirty="0"/>
          </a:p>
        </p:txBody>
      </p:sp>
      <p:sp>
        <p:nvSpPr>
          <p:cNvPr id="14" name="Date Placeholder 3"/>
          <p:cNvSpPr>
            <a:spLocks noGrp="1"/>
          </p:cNvSpPr>
          <p:nvPr>
            <p:ph type="dt" sz="half" idx="10"/>
          </p:nvPr>
        </p:nvSpPr>
        <p:spPr>
          <a:xfrm>
            <a:off x="468890" y="4935625"/>
            <a:ext cx="2133600" cy="207875"/>
          </a:xfrm>
          <a:prstGeom prst="rect">
            <a:avLst/>
          </a:prstGeom>
        </p:spPr>
        <p:txBody>
          <a:bodyPr/>
          <a:lstStyle>
            <a:lvl1pPr>
              <a:defRPr sz="600" baseline="0">
                <a:solidFill>
                  <a:schemeClr val="bg1"/>
                </a:solidFill>
              </a:defRPr>
            </a:lvl1pPr>
          </a:lstStyle>
          <a:p>
            <a:fld id="{1C492C99-B6B5-8B4D-A81F-C5C2E1B10CC7}" type="datetime1">
              <a:rPr lang="sv-SE" smtClean="0"/>
              <a:t>2020-09-30</a:t>
            </a:fld>
            <a:endParaRPr lang="sv-SE" dirty="0"/>
          </a:p>
        </p:txBody>
      </p:sp>
      <p:sp>
        <p:nvSpPr>
          <p:cNvPr id="15" name="Footer Placeholder 4"/>
          <p:cNvSpPr>
            <a:spLocks noGrp="1"/>
          </p:cNvSpPr>
          <p:nvPr>
            <p:ph type="ftr" sz="quarter" idx="11"/>
          </p:nvPr>
        </p:nvSpPr>
        <p:spPr>
          <a:xfrm>
            <a:off x="3124200" y="4935625"/>
            <a:ext cx="2895600" cy="207875"/>
          </a:xfrm>
          <a:prstGeom prst="rect">
            <a:avLst/>
          </a:prstGeom>
        </p:spPr>
        <p:txBody>
          <a:bodyPr/>
          <a:lstStyle>
            <a:lvl1pPr algn="ctr">
              <a:defRPr sz="600" baseline="0">
                <a:solidFill>
                  <a:srgbClr val="FFFFFF"/>
                </a:solidFill>
              </a:defRPr>
            </a:lvl1pPr>
          </a:lstStyle>
          <a:p>
            <a:r>
              <a:rPr lang="en-GB" noProof="0" dirty="0"/>
              <a:t>Chalmers University of Technology</a:t>
            </a:r>
          </a:p>
        </p:txBody>
      </p:sp>
      <p:sp>
        <p:nvSpPr>
          <p:cNvPr id="16" name="Slide Number Placeholder 5"/>
          <p:cNvSpPr>
            <a:spLocks noGrp="1"/>
          </p:cNvSpPr>
          <p:nvPr>
            <p:ph type="sldNum" sz="quarter" idx="12"/>
          </p:nvPr>
        </p:nvSpPr>
        <p:spPr>
          <a:xfrm>
            <a:off x="6553200" y="4935625"/>
            <a:ext cx="2133600" cy="207875"/>
          </a:xfrm>
          <a:prstGeom prst="rect">
            <a:avLst/>
          </a:prstGeom>
        </p:spPr>
        <p:txBody>
          <a:bodyPr/>
          <a:lstStyle>
            <a:lvl1pPr algn="r">
              <a:defRPr sz="600" baseline="0">
                <a:solidFill>
                  <a:schemeClr val="bg1"/>
                </a:solidFill>
              </a:defRPr>
            </a:lvl1pPr>
          </a:lstStyle>
          <a:p>
            <a:fld id="{344E8EA3-C3DD-5544-8A1C-EA00A1673D37}" type="slidenum">
              <a:rPr lang="sv-SE" smtClean="0"/>
              <a:pPr/>
              <a:t>‹#›</a:t>
            </a:fld>
            <a:endParaRPr lang="sv-SE" dirty="0"/>
          </a:p>
        </p:txBody>
      </p:sp>
      <p:cxnSp>
        <p:nvCxnSpPr>
          <p:cNvPr id="8" name="Straight Connector 7"/>
          <p:cNvCxnSpPr/>
          <p:nvPr userDrawn="1"/>
        </p:nvCxnSpPr>
        <p:spPr>
          <a:xfrm>
            <a:off x="0" y="4926984"/>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block green">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930275"/>
            <a:ext cx="9144000" cy="213226"/>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8" name="Title 1"/>
          <p:cNvSpPr>
            <a:spLocks noGrp="1"/>
          </p:cNvSpPr>
          <p:nvPr>
            <p:ph type="title" hasCustomPrompt="1"/>
          </p:nvPr>
        </p:nvSpPr>
        <p:spPr>
          <a:xfrm>
            <a:off x="468890" y="614003"/>
            <a:ext cx="8217910" cy="726429"/>
          </a:xfrm>
          <a:prstGeom prst="rect">
            <a:avLst/>
          </a:prstGeom>
        </p:spPr>
        <p:txBody>
          <a:bodyPr>
            <a:normAutofit/>
          </a:bodyPr>
          <a:lstStyle>
            <a:lvl1pPr>
              <a:lnSpc>
                <a:spcPts val="3900"/>
              </a:lnSpc>
              <a:defRPr sz="3600" b="1" kern="900" cap="all" spc="-150" baseline="0">
                <a:solidFill>
                  <a:schemeClr val="bg1"/>
                </a:solidFill>
              </a:defRPr>
            </a:lvl1pPr>
          </a:lstStyle>
          <a:p>
            <a:r>
              <a:rPr lang="en-GB" noProof="0" dirty="0"/>
              <a:t>Headline</a:t>
            </a:r>
            <a:endParaRPr lang="en-GB" dirty="0"/>
          </a:p>
        </p:txBody>
      </p:sp>
      <p:sp>
        <p:nvSpPr>
          <p:cNvPr id="9" name="Content Placeholder 2"/>
          <p:cNvSpPr>
            <a:spLocks noGrp="1"/>
          </p:cNvSpPr>
          <p:nvPr>
            <p:ph idx="1" hasCustomPrompt="1"/>
          </p:nvPr>
        </p:nvSpPr>
        <p:spPr>
          <a:xfrm>
            <a:off x="468890" y="1343722"/>
            <a:ext cx="8217910" cy="3418909"/>
          </a:xfrm>
          <a:prstGeom prst="rect">
            <a:avLst/>
          </a:prstGeom>
        </p:spPr>
        <p:txBody>
          <a:bodyPr numCol="2" spcCol="324000"/>
          <a:lstStyle>
            <a:lvl1pPr marL="0" indent="0">
              <a:buFontTx/>
              <a:buNone/>
              <a:defRPr sz="2000" baseline="0">
                <a:solidFill>
                  <a:schemeClr val="bg1"/>
                </a:solidFill>
              </a:defRPr>
            </a:lvl1pPr>
            <a:lvl2pPr>
              <a:defRPr sz="2200" baseline="0">
                <a:solidFill>
                  <a:schemeClr val="tx1"/>
                </a:solidFill>
              </a:defRPr>
            </a:lvl2pPr>
            <a:lvl3pPr>
              <a:defRPr sz="1800" baseline="0">
                <a:solidFill>
                  <a:schemeClr val="tx1"/>
                </a:solidFill>
              </a:defRPr>
            </a:lvl3pPr>
            <a:lvl4pPr>
              <a:defRPr sz="1600" baseline="0">
                <a:solidFill>
                  <a:schemeClr val="tx1"/>
                </a:solidFill>
              </a:defRPr>
            </a:lvl4pPr>
            <a:lvl5pPr>
              <a:defRPr sz="1400" baseline="0">
                <a:solidFill>
                  <a:schemeClr val="tx1"/>
                </a:solidFill>
              </a:defRPr>
            </a:lvl5pPr>
          </a:lstStyle>
          <a:p>
            <a:pPr lvl="0"/>
            <a:r>
              <a:rPr lang="en-GB" noProof="0" dirty="0"/>
              <a:t>Text block over two columns</a:t>
            </a:r>
          </a:p>
        </p:txBody>
      </p:sp>
      <p:sp>
        <p:nvSpPr>
          <p:cNvPr id="10" name="Date Placeholder 3"/>
          <p:cNvSpPr>
            <a:spLocks noGrp="1"/>
          </p:cNvSpPr>
          <p:nvPr>
            <p:ph type="dt" sz="half" idx="10"/>
          </p:nvPr>
        </p:nvSpPr>
        <p:spPr>
          <a:xfrm>
            <a:off x="468890" y="4935625"/>
            <a:ext cx="2133600" cy="207875"/>
          </a:xfrm>
          <a:prstGeom prst="rect">
            <a:avLst/>
          </a:prstGeom>
        </p:spPr>
        <p:txBody>
          <a:bodyPr/>
          <a:lstStyle>
            <a:lvl1pPr>
              <a:defRPr sz="600" baseline="0">
                <a:solidFill>
                  <a:schemeClr val="bg1"/>
                </a:solidFill>
              </a:defRPr>
            </a:lvl1pPr>
          </a:lstStyle>
          <a:p>
            <a:fld id="{14137CE5-D80B-4347-AFAB-893A19C0AE83}" type="datetime1">
              <a:rPr lang="sv-SE" smtClean="0"/>
              <a:t>2020-09-30</a:t>
            </a:fld>
            <a:endParaRPr lang="sv-SE" dirty="0"/>
          </a:p>
        </p:txBody>
      </p:sp>
      <p:sp>
        <p:nvSpPr>
          <p:cNvPr id="11" name="Footer Placeholder 4"/>
          <p:cNvSpPr>
            <a:spLocks noGrp="1"/>
          </p:cNvSpPr>
          <p:nvPr>
            <p:ph type="ftr" sz="quarter" idx="11"/>
          </p:nvPr>
        </p:nvSpPr>
        <p:spPr>
          <a:xfrm>
            <a:off x="3124200" y="4935625"/>
            <a:ext cx="2895600" cy="207875"/>
          </a:xfrm>
          <a:prstGeom prst="rect">
            <a:avLst/>
          </a:prstGeom>
        </p:spPr>
        <p:txBody>
          <a:bodyPr/>
          <a:lstStyle>
            <a:lvl1pPr algn="ctr">
              <a:defRPr sz="600" baseline="0">
                <a:solidFill>
                  <a:srgbClr val="FFFFFF"/>
                </a:solidFill>
              </a:defRPr>
            </a:lvl1pPr>
          </a:lstStyle>
          <a:p>
            <a:r>
              <a:rPr lang="en-GB" noProof="0" dirty="0"/>
              <a:t>Chalmers University of Technology</a:t>
            </a:r>
          </a:p>
        </p:txBody>
      </p:sp>
      <p:sp>
        <p:nvSpPr>
          <p:cNvPr id="12" name="Slide Number Placeholder 5"/>
          <p:cNvSpPr>
            <a:spLocks noGrp="1"/>
          </p:cNvSpPr>
          <p:nvPr>
            <p:ph type="sldNum" sz="quarter" idx="12"/>
          </p:nvPr>
        </p:nvSpPr>
        <p:spPr>
          <a:xfrm>
            <a:off x="6553200" y="4935625"/>
            <a:ext cx="2133600" cy="207875"/>
          </a:xfrm>
          <a:prstGeom prst="rect">
            <a:avLst/>
          </a:prstGeom>
        </p:spPr>
        <p:txBody>
          <a:bodyPr/>
          <a:lstStyle>
            <a:lvl1pPr algn="r">
              <a:defRPr sz="600" baseline="0">
                <a:solidFill>
                  <a:schemeClr val="bg1"/>
                </a:solidFill>
              </a:defRPr>
            </a:lvl1pPr>
          </a:lstStyle>
          <a:p>
            <a:fld id="{344E8EA3-C3DD-5544-8A1C-EA00A1673D37}" type="slidenum">
              <a:rPr lang="sv-SE" smtClean="0"/>
              <a:pPr/>
              <a:t>‹#›</a:t>
            </a:fld>
            <a:endParaRPr lang="sv-SE" dirty="0"/>
          </a:p>
        </p:txBody>
      </p:sp>
      <p:cxnSp>
        <p:nvCxnSpPr>
          <p:cNvPr id="13" name="Straight Connector 12"/>
          <p:cNvCxnSpPr/>
          <p:nvPr userDrawn="1"/>
        </p:nvCxnSpPr>
        <p:spPr>
          <a:xfrm>
            <a:off x="0" y="4926984"/>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st with image green">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0" y="4930275"/>
            <a:ext cx="9144000" cy="213226"/>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3" name="Date Placeholder 3"/>
          <p:cNvSpPr>
            <a:spLocks noGrp="1"/>
          </p:cNvSpPr>
          <p:nvPr>
            <p:ph type="dt" sz="half" idx="10"/>
          </p:nvPr>
        </p:nvSpPr>
        <p:spPr>
          <a:xfrm>
            <a:off x="468890" y="4935625"/>
            <a:ext cx="2133600" cy="207875"/>
          </a:xfrm>
          <a:prstGeom prst="rect">
            <a:avLst/>
          </a:prstGeom>
        </p:spPr>
        <p:txBody>
          <a:bodyPr/>
          <a:lstStyle>
            <a:lvl1pPr>
              <a:defRPr sz="600" baseline="0">
                <a:solidFill>
                  <a:schemeClr val="bg1"/>
                </a:solidFill>
              </a:defRPr>
            </a:lvl1pPr>
          </a:lstStyle>
          <a:p>
            <a:fld id="{C134BBD4-0988-134F-A638-B2FD973E0555}" type="datetime1">
              <a:rPr lang="sv-SE" smtClean="0"/>
              <a:t>2020-09-30</a:t>
            </a:fld>
            <a:endParaRPr lang="sv-SE" dirty="0"/>
          </a:p>
        </p:txBody>
      </p:sp>
      <p:sp>
        <p:nvSpPr>
          <p:cNvPr id="14" name="Footer Placeholder 4"/>
          <p:cNvSpPr>
            <a:spLocks noGrp="1"/>
          </p:cNvSpPr>
          <p:nvPr>
            <p:ph type="ftr" sz="quarter" idx="11"/>
          </p:nvPr>
        </p:nvSpPr>
        <p:spPr>
          <a:xfrm>
            <a:off x="3124200" y="4935625"/>
            <a:ext cx="2895600" cy="207875"/>
          </a:xfrm>
          <a:prstGeom prst="rect">
            <a:avLst/>
          </a:prstGeom>
        </p:spPr>
        <p:txBody>
          <a:bodyPr/>
          <a:lstStyle>
            <a:lvl1pPr algn="ctr">
              <a:defRPr sz="600" baseline="0">
                <a:solidFill>
                  <a:srgbClr val="FFFFFF"/>
                </a:solidFill>
              </a:defRPr>
            </a:lvl1pPr>
          </a:lstStyle>
          <a:p>
            <a:r>
              <a:rPr lang="en-GB" noProof="0" dirty="0"/>
              <a:t>Chalmers University of Technology</a:t>
            </a:r>
          </a:p>
        </p:txBody>
      </p:sp>
      <p:sp>
        <p:nvSpPr>
          <p:cNvPr id="15" name="Slide Number Placeholder 5"/>
          <p:cNvSpPr>
            <a:spLocks noGrp="1"/>
          </p:cNvSpPr>
          <p:nvPr>
            <p:ph type="sldNum" sz="quarter" idx="12"/>
          </p:nvPr>
        </p:nvSpPr>
        <p:spPr>
          <a:xfrm>
            <a:off x="6553200" y="4935625"/>
            <a:ext cx="2133600" cy="207875"/>
          </a:xfrm>
          <a:prstGeom prst="rect">
            <a:avLst/>
          </a:prstGeom>
        </p:spPr>
        <p:txBody>
          <a:bodyPr/>
          <a:lstStyle>
            <a:lvl1pPr algn="r">
              <a:defRPr sz="600" baseline="0">
                <a:solidFill>
                  <a:schemeClr val="bg1"/>
                </a:solidFill>
              </a:defRPr>
            </a:lvl1pPr>
          </a:lstStyle>
          <a:p>
            <a:fld id="{344E8EA3-C3DD-5544-8A1C-EA00A1673D37}" type="slidenum">
              <a:rPr lang="sv-SE" smtClean="0"/>
              <a:pPr/>
              <a:t>‹#›</a:t>
            </a:fld>
            <a:endParaRPr lang="sv-SE" dirty="0"/>
          </a:p>
        </p:txBody>
      </p:sp>
      <p:sp>
        <p:nvSpPr>
          <p:cNvPr id="16" name="Title 1"/>
          <p:cNvSpPr>
            <a:spLocks noGrp="1"/>
          </p:cNvSpPr>
          <p:nvPr>
            <p:ph type="title" hasCustomPrompt="1"/>
          </p:nvPr>
        </p:nvSpPr>
        <p:spPr>
          <a:xfrm>
            <a:off x="468890" y="614003"/>
            <a:ext cx="5875349" cy="993775"/>
          </a:xfrm>
          <a:prstGeom prst="rect">
            <a:avLst/>
          </a:prstGeom>
        </p:spPr>
        <p:txBody>
          <a:bodyPr>
            <a:normAutofit/>
          </a:bodyPr>
          <a:lstStyle>
            <a:lvl1pPr>
              <a:lnSpc>
                <a:spcPts val="3900"/>
              </a:lnSpc>
              <a:defRPr sz="3600" b="1" kern="900" cap="all" spc="-150" baseline="0">
                <a:solidFill>
                  <a:schemeClr val="bg1"/>
                </a:solidFill>
              </a:defRPr>
            </a:lvl1pPr>
          </a:lstStyle>
          <a:p>
            <a:r>
              <a:rPr lang="en-GB" noProof="0" dirty="0"/>
              <a:t>Headline</a:t>
            </a:r>
            <a:endParaRPr lang="en-GB" dirty="0"/>
          </a:p>
        </p:txBody>
      </p:sp>
      <p:sp>
        <p:nvSpPr>
          <p:cNvPr id="17" name="Content Placeholder 2"/>
          <p:cNvSpPr>
            <a:spLocks noGrp="1"/>
          </p:cNvSpPr>
          <p:nvPr>
            <p:ph idx="13" hasCustomPrompt="1"/>
          </p:nvPr>
        </p:nvSpPr>
        <p:spPr>
          <a:xfrm>
            <a:off x="468890" y="1709378"/>
            <a:ext cx="5875349" cy="3154853"/>
          </a:xfrm>
          <a:prstGeom prst="rect">
            <a:avLst/>
          </a:prstGeom>
        </p:spPr>
        <p:txBody>
          <a:bodyPr/>
          <a:lstStyle>
            <a:lvl1pPr>
              <a:defRPr sz="2600" baseline="0">
                <a:solidFill>
                  <a:schemeClr val="bg1"/>
                </a:solidFill>
              </a:defRPr>
            </a:lvl1pPr>
            <a:lvl2pPr>
              <a:defRPr sz="2200" baseline="0">
                <a:solidFill>
                  <a:schemeClr val="bg1"/>
                </a:solidFill>
              </a:defRPr>
            </a:lvl2pPr>
            <a:lvl3pPr>
              <a:defRPr sz="1800" baseline="0">
                <a:solidFill>
                  <a:schemeClr val="bg1"/>
                </a:solidFill>
              </a:defRPr>
            </a:lvl3pPr>
            <a:lvl4pPr>
              <a:defRPr sz="1600" baseline="0">
                <a:solidFill>
                  <a:schemeClr val="bg1"/>
                </a:solidFill>
              </a:defRPr>
            </a:lvl4pPr>
            <a:lvl5pPr>
              <a:defRPr sz="1400" baseline="0">
                <a:solidFill>
                  <a:schemeClr val="bg1"/>
                </a:solidFill>
              </a:defRPr>
            </a:lvl5pPr>
            <a:lvl6pPr>
              <a:defRPr>
                <a:solidFill>
                  <a:schemeClr val="bg1"/>
                </a:solidFill>
              </a:defRPr>
            </a:lvl6pPr>
          </a:lstStyle>
          <a:p>
            <a:pPr lvl="0"/>
            <a:r>
              <a:rPr lang="en-GB" noProof="0" dirty="0"/>
              <a:t>List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sz="1000" baseline="0" noProof="0" dirty="0"/>
              <a:t>Sixth level</a:t>
            </a:r>
            <a:endParaRPr lang="en-GB" noProof="0" dirty="0"/>
          </a:p>
        </p:txBody>
      </p:sp>
      <p:sp>
        <p:nvSpPr>
          <p:cNvPr id="10" name="Picture Placeholder 2"/>
          <p:cNvSpPr>
            <a:spLocks noGrp="1"/>
          </p:cNvSpPr>
          <p:nvPr>
            <p:ph type="pic" idx="1" hasCustomPrompt="1"/>
          </p:nvPr>
        </p:nvSpPr>
        <p:spPr>
          <a:xfrm>
            <a:off x="6553200" y="418169"/>
            <a:ext cx="2590800" cy="4512106"/>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noProof="0" dirty="0"/>
              <a:t>Bild</a:t>
            </a:r>
          </a:p>
        </p:txBody>
      </p:sp>
      <p:cxnSp>
        <p:nvCxnSpPr>
          <p:cNvPr id="9" name="Straight Connector 8"/>
          <p:cNvCxnSpPr/>
          <p:nvPr userDrawn="1"/>
        </p:nvCxnSpPr>
        <p:spPr>
          <a:xfrm>
            <a:off x="0" y="4926984"/>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ta bilden blå">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one column">
    <p:spTree>
      <p:nvGrpSpPr>
        <p:cNvPr id="1" name=""/>
        <p:cNvGrpSpPr/>
        <p:nvPr/>
      </p:nvGrpSpPr>
      <p:grpSpPr>
        <a:xfrm>
          <a:off x="0" y="0"/>
          <a:ext cx="0" cy="0"/>
          <a:chOff x="0" y="0"/>
          <a:chExt cx="0" cy="0"/>
        </a:xfrm>
      </p:grpSpPr>
      <p:sp>
        <p:nvSpPr>
          <p:cNvPr id="5" name="Rectangle 5"/>
          <p:cNvSpPr>
            <a:spLocks noChangeArrowheads="1"/>
          </p:cNvSpPr>
          <p:nvPr userDrawn="1"/>
        </p:nvSpPr>
        <p:spPr bwMode="auto">
          <a:xfrm>
            <a:off x="0" y="4930275"/>
            <a:ext cx="9144000" cy="213226"/>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dirty="0"/>
          </a:p>
        </p:txBody>
      </p:sp>
      <p:sp>
        <p:nvSpPr>
          <p:cNvPr id="7" name="Date Placeholder 3"/>
          <p:cNvSpPr>
            <a:spLocks noGrp="1"/>
          </p:cNvSpPr>
          <p:nvPr>
            <p:ph type="dt" sz="half" idx="10"/>
          </p:nvPr>
        </p:nvSpPr>
        <p:spPr>
          <a:xfrm>
            <a:off x="468890" y="4935625"/>
            <a:ext cx="2133600" cy="207875"/>
          </a:xfrm>
          <a:prstGeom prst="rect">
            <a:avLst/>
          </a:prstGeom>
        </p:spPr>
        <p:txBody>
          <a:bodyPr/>
          <a:lstStyle>
            <a:lvl1pPr>
              <a:defRPr sz="600" baseline="0">
                <a:solidFill>
                  <a:schemeClr val="bg1"/>
                </a:solidFill>
              </a:defRPr>
            </a:lvl1pPr>
          </a:lstStyle>
          <a:p>
            <a:fld id="{87546AEB-71F4-CD49-AD98-46653C446DDE}" type="datetime1">
              <a:rPr lang="sv-SE" smtClean="0"/>
              <a:t>2020-09-30</a:t>
            </a:fld>
            <a:endParaRPr lang="sv-SE" dirty="0"/>
          </a:p>
        </p:txBody>
      </p:sp>
      <p:sp>
        <p:nvSpPr>
          <p:cNvPr id="8" name="Footer Placeholder 4"/>
          <p:cNvSpPr>
            <a:spLocks noGrp="1"/>
          </p:cNvSpPr>
          <p:nvPr>
            <p:ph type="ftr" sz="quarter" idx="11"/>
          </p:nvPr>
        </p:nvSpPr>
        <p:spPr>
          <a:xfrm>
            <a:off x="3124200" y="4935625"/>
            <a:ext cx="2895600" cy="207875"/>
          </a:xfrm>
          <a:prstGeom prst="rect">
            <a:avLst/>
          </a:prstGeom>
        </p:spPr>
        <p:txBody>
          <a:bodyPr/>
          <a:lstStyle>
            <a:lvl1pPr algn="ctr">
              <a:defRPr sz="600" baseline="0">
                <a:solidFill>
                  <a:srgbClr val="FFFFFF"/>
                </a:solidFill>
              </a:defRPr>
            </a:lvl1pPr>
          </a:lstStyle>
          <a:p>
            <a:r>
              <a:rPr lang="en-GB" noProof="0" dirty="0"/>
              <a:t>Chalmers University of Technology</a:t>
            </a:r>
          </a:p>
        </p:txBody>
      </p:sp>
      <p:sp>
        <p:nvSpPr>
          <p:cNvPr id="9" name="Slide Number Placeholder 5"/>
          <p:cNvSpPr>
            <a:spLocks noGrp="1"/>
          </p:cNvSpPr>
          <p:nvPr>
            <p:ph type="sldNum" sz="quarter" idx="12"/>
          </p:nvPr>
        </p:nvSpPr>
        <p:spPr>
          <a:xfrm>
            <a:off x="6553200" y="4935625"/>
            <a:ext cx="2133600" cy="207875"/>
          </a:xfrm>
          <a:prstGeom prst="rect">
            <a:avLst/>
          </a:prstGeom>
        </p:spPr>
        <p:txBody>
          <a:bodyPr/>
          <a:lstStyle>
            <a:lvl1pPr algn="r">
              <a:defRPr sz="600" baseline="0">
                <a:solidFill>
                  <a:schemeClr val="bg1"/>
                </a:solidFill>
              </a:defRPr>
            </a:lvl1pPr>
          </a:lstStyle>
          <a:p>
            <a:fld id="{344E8EA3-C3DD-5544-8A1C-EA00A1673D37}" type="slidenum">
              <a:rPr lang="sv-SE" smtClean="0"/>
              <a:pPr/>
              <a:t>‹#›</a:t>
            </a:fld>
            <a:endParaRPr lang="sv-SE" dirty="0"/>
          </a:p>
        </p:txBody>
      </p:sp>
      <p:sp>
        <p:nvSpPr>
          <p:cNvPr id="6" name="Title 1"/>
          <p:cNvSpPr>
            <a:spLocks noGrp="1"/>
          </p:cNvSpPr>
          <p:nvPr>
            <p:ph type="title" hasCustomPrompt="1"/>
          </p:nvPr>
        </p:nvSpPr>
        <p:spPr>
          <a:xfrm>
            <a:off x="468890" y="614003"/>
            <a:ext cx="8217910" cy="668387"/>
          </a:xfrm>
          <a:prstGeom prst="rect">
            <a:avLst/>
          </a:prstGeom>
        </p:spPr>
        <p:txBody>
          <a:bodyPr>
            <a:normAutofit/>
          </a:bodyPr>
          <a:lstStyle>
            <a:lvl1pPr>
              <a:lnSpc>
                <a:spcPts val="3900"/>
              </a:lnSpc>
              <a:defRPr sz="3600" b="1" kern="900" cap="all" spc="-150" baseline="0">
                <a:solidFill>
                  <a:schemeClr val="tx1"/>
                </a:solidFill>
              </a:defRPr>
            </a:lvl1pPr>
          </a:lstStyle>
          <a:p>
            <a:r>
              <a:rPr lang="en-GB" noProof="0" dirty="0"/>
              <a:t>Headline</a:t>
            </a:r>
          </a:p>
        </p:txBody>
      </p:sp>
      <p:sp>
        <p:nvSpPr>
          <p:cNvPr id="10" name="Content Placeholder 2"/>
          <p:cNvSpPr>
            <a:spLocks noGrp="1"/>
          </p:cNvSpPr>
          <p:nvPr>
            <p:ph idx="1" hasCustomPrompt="1"/>
          </p:nvPr>
        </p:nvSpPr>
        <p:spPr>
          <a:xfrm>
            <a:off x="468890" y="1282390"/>
            <a:ext cx="8217910" cy="3480241"/>
          </a:xfrm>
          <a:prstGeom prst="rect">
            <a:avLst/>
          </a:prstGeom>
        </p:spPr>
        <p:txBody>
          <a:bodyPr/>
          <a:lstStyle>
            <a:lvl1pPr>
              <a:defRPr sz="2600" baseline="0">
                <a:solidFill>
                  <a:schemeClr val="tx1"/>
                </a:solidFill>
              </a:defRPr>
            </a:lvl1pPr>
            <a:lvl2pPr>
              <a:defRPr sz="2200" baseline="0">
                <a:solidFill>
                  <a:schemeClr val="tx1"/>
                </a:solidFill>
              </a:defRPr>
            </a:lvl2pPr>
            <a:lvl3pPr>
              <a:defRPr sz="1800" baseline="0">
                <a:solidFill>
                  <a:schemeClr val="tx1"/>
                </a:solidFill>
              </a:defRPr>
            </a:lvl3pPr>
            <a:lvl4pPr>
              <a:defRPr sz="1600" baseline="0">
                <a:solidFill>
                  <a:schemeClr val="tx1"/>
                </a:solidFill>
              </a:defRPr>
            </a:lvl4pPr>
            <a:lvl5pPr>
              <a:defRPr sz="1400" baseline="0">
                <a:solidFill>
                  <a:schemeClr val="tx1"/>
                </a:solidFill>
              </a:defRPr>
            </a:lvl5pPr>
            <a:lvl6pPr>
              <a:defRPr sz="1100" baseline="0"/>
            </a:lvl6pPr>
          </a:lstStyle>
          <a:p>
            <a:pPr lvl="0"/>
            <a:r>
              <a:rPr lang="en-GB" noProof="0" dirty="0"/>
              <a:t>List one column</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sz="1000" baseline="0" noProof="0" dirty="0"/>
              <a:t>Sixth level</a:t>
            </a:r>
            <a:endParaRPr lang="en-GB" noProof="0" dirty="0"/>
          </a:p>
        </p:txBody>
      </p:sp>
    </p:spTree>
    <p:extLst>
      <p:ext uri="{BB962C8B-B14F-4D97-AF65-F5344CB8AC3E}">
        <p14:creationId xmlns:p14="http://schemas.microsoft.com/office/powerpoint/2010/main" val="176483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amble, list one column">
    <p:spTree>
      <p:nvGrpSpPr>
        <p:cNvPr id="1" name=""/>
        <p:cNvGrpSpPr/>
        <p:nvPr/>
      </p:nvGrpSpPr>
      <p:grpSpPr>
        <a:xfrm>
          <a:off x="0" y="0"/>
          <a:ext cx="0" cy="0"/>
          <a:chOff x="0" y="0"/>
          <a:chExt cx="0" cy="0"/>
        </a:xfrm>
      </p:grpSpPr>
      <p:sp>
        <p:nvSpPr>
          <p:cNvPr id="5" name="Rectangle 5"/>
          <p:cNvSpPr>
            <a:spLocks noChangeArrowheads="1"/>
          </p:cNvSpPr>
          <p:nvPr userDrawn="1"/>
        </p:nvSpPr>
        <p:spPr bwMode="auto">
          <a:xfrm>
            <a:off x="0" y="4930275"/>
            <a:ext cx="9144000" cy="213226"/>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ysClr val="windowText" lastClr="000000"/>
              </a:solidFill>
            </a:endParaRPr>
          </a:p>
        </p:txBody>
      </p:sp>
      <p:sp>
        <p:nvSpPr>
          <p:cNvPr id="7" name="Date Placeholder 3"/>
          <p:cNvSpPr>
            <a:spLocks noGrp="1"/>
          </p:cNvSpPr>
          <p:nvPr>
            <p:ph type="dt" sz="half" idx="10"/>
          </p:nvPr>
        </p:nvSpPr>
        <p:spPr>
          <a:xfrm>
            <a:off x="468890" y="4935625"/>
            <a:ext cx="2133600" cy="207875"/>
          </a:xfrm>
          <a:prstGeom prst="rect">
            <a:avLst/>
          </a:prstGeom>
        </p:spPr>
        <p:txBody>
          <a:bodyPr/>
          <a:lstStyle>
            <a:lvl1pPr>
              <a:defRPr sz="600" baseline="0">
                <a:solidFill>
                  <a:schemeClr val="bg1"/>
                </a:solidFill>
              </a:defRPr>
            </a:lvl1pPr>
          </a:lstStyle>
          <a:p>
            <a:fld id="{EA62EDE9-BA80-7E48-A3D1-784549844A76}" type="datetime1">
              <a:rPr lang="sv-SE" smtClean="0"/>
              <a:t>2020-09-30</a:t>
            </a:fld>
            <a:endParaRPr lang="sv-SE" dirty="0"/>
          </a:p>
        </p:txBody>
      </p:sp>
      <p:sp>
        <p:nvSpPr>
          <p:cNvPr id="8" name="Footer Placeholder 4"/>
          <p:cNvSpPr>
            <a:spLocks noGrp="1"/>
          </p:cNvSpPr>
          <p:nvPr>
            <p:ph type="ftr" sz="quarter" idx="11"/>
          </p:nvPr>
        </p:nvSpPr>
        <p:spPr>
          <a:xfrm>
            <a:off x="3124200" y="4935625"/>
            <a:ext cx="2895600" cy="207875"/>
          </a:xfrm>
          <a:prstGeom prst="rect">
            <a:avLst/>
          </a:prstGeom>
        </p:spPr>
        <p:txBody>
          <a:bodyPr/>
          <a:lstStyle>
            <a:lvl1pPr algn="ctr">
              <a:defRPr sz="600" baseline="0">
                <a:solidFill>
                  <a:srgbClr val="FFFFFF"/>
                </a:solidFill>
              </a:defRPr>
            </a:lvl1pPr>
          </a:lstStyle>
          <a:p>
            <a:r>
              <a:rPr lang="en-GB" noProof="0" dirty="0"/>
              <a:t>Chalmers University of Technology</a:t>
            </a:r>
          </a:p>
        </p:txBody>
      </p:sp>
      <p:sp>
        <p:nvSpPr>
          <p:cNvPr id="9" name="Slide Number Placeholder 5"/>
          <p:cNvSpPr>
            <a:spLocks noGrp="1"/>
          </p:cNvSpPr>
          <p:nvPr>
            <p:ph type="sldNum" sz="quarter" idx="12"/>
          </p:nvPr>
        </p:nvSpPr>
        <p:spPr>
          <a:xfrm>
            <a:off x="6553200" y="4935625"/>
            <a:ext cx="2133600" cy="207875"/>
          </a:xfrm>
          <a:prstGeom prst="rect">
            <a:avLst/>
          </a:prstGeom>
        </p:spPr>
        <p:txBody>
          <a:bodyPr/>
          <a:lstStyle>
            <a:lvl1pPr algn="r">
              <a:defRPr sz="600" baseline="0">
                <a:solidFill>
                  <a:schemeClr val="bg1"/>
                </a:solidFill>
              </a:defRPr>
            </a:lvl1pPr>
          </a:lstStyle>
          <a:p>
            <a:fld id="{344E8EA3-C3DD-5544-8A1C-EA00A1673D37}" type="slidenum">
              <a:rPr lang="sv-SE" smtClean="0"/>
              <a:pPr/>
              <a:t>‹#›</a:t>
            </a:fld>
            <a:endParaRPr lang="sv-SE" dirty="0"/>
          </a:p>
        </p:txBody>
      </p:sp>
      <p:sp>
        <p:nvSpPr>
          <p:cNvPr id="6" name="Title 1"/>
          <p:cNvSpPr>
            <a:spLocks noGrp="1"/>
          </p:cNvSpPr>
          <p:nvPr>
            <p:ph type="title" hasCustomPrompt="1"/>
          </p:nvPr>
        </p:nvSpPr>
        <p:spPr>
          <a:xfrm>
            <a:off x="468890" y="614003"/>
            <a:ext cx="8217910" cy="668387"/>
          </a:xfrm>
          <a:prstGeom prst="rect">
            <a:avLst/>
          </a:prstGeom>
        </p:spPr>
        <p:txBody>
          <a:bodyPr>
            <a:normAutofit/>
          </a:bodyPr>
          <a:lstStyle>
            <a:lvl1pPr>
              <a:lnSpc>
                <a:spcPts val="3900"/>
              </a:lnSpc>
              <a:defRPr sz="3600" b="1" kern="900" cap="all" spc="-150" baseline="0">
                <a:solidFill>
                  <a:schemeClr val="tx1"/>
                </a:solidFill>
              </a:defRPr>
            </a:lvl1pPr>
          </a:lstStyle>
          <a:p>
            <a:r>
              <a:rPr lang="en-GB" noProof="0" dirty="0"/>
              <a:t>Headline</a:t>
            </a:r>
            <a:endParaRPr lang="sv-SE" noProof="0" dirty="0"/>
          </a:p>
        </p:txBody>
      </p:sp>
      <p:sp>
        <p:nvSpPr>
          <p:cNvPr id="10" name="Content Placeholder 2"/>
          <p:cNvSpPr>
            <a:spLocks noGrp="1"/>
          </p:cNvSpPr>
          <p:nvPr>
            <p:ph idx="1" hasCustomPrompt="1"/>
          </p:nvPr>
        </p:nvSpPr>
        <p:spPr>
          <a:xfrm>
            <a:off x="468890" y="1282390"/>
            <a:ext cx="8217910" cy="3480241"/>
          </a:xfrm>
          <a:prstGeom prst="rect">
            <a:avLst/>
          </a:prstGeom>
        </p:spPr>
        <p:txBody>
          <a:bodyPr/>
          <a:lstStyle>
            <a:lvl1pPr marL="0" indent="0">
              <a:buNone/>
              <a:defRPr sz="2600" baseline="0">
                <a:solidFill>
                  <a:schemeClr val="tx1"/>
                </a:solidFill>
              </a:defRPr>
            </a:lvl1pPr>
            <a:lvl2pPr>
              <a:defRPr sz="2200" baseline="0">
                <a:solidFill>
                  <a:schemeClr val="tx1"/>
                </a:solidFill>
              </a:defRPr>
            </a:lvl2pPr>
            <a:lvl3pPr>
              <a:defRPr sz="1800" baseline="0">
                <a:solidFill>
                  <a:schemeClr val="tx1"/>
                </a:solidFill>
              </a:defRPr>
            </a:lvl3pPr>
            <a:lvl4pPr>
              <a:defRPr sz="1600" baseline="0">
                <a:solidFill>
                  <a:schemeClr val="tx1"/>
                </a:solidFill>
              </a:defRPr>
            </a:lvl4pPr>
            <a:lvl5pPr>
              <a:defRPr sz="1400" baseline="0">
                <a:solidFill>
                  <a:schemeClr val="tx1"/>
                </a:solidFill>
              </a:defRPr>
            </a:lvl5pPr>
            <a:lvl6pPr>
              <a:defRPr sz="1100" baseline="0"/>
            </a:lvl6pPr>
          </a:lstStyle>
          <a:p>
            <a:pPr lvl="0"/>
            <a:r>
              <a:rPr lang="en-GB" noProof="0" dirty="0"/>
              <a:t>Preamble one column</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sz="1000" baseline="0" noProof="0" dirty="0"/>
              <a:t>Sixth level</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two columns">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0" y="4930275"/>
            <a:ext cx="9144000" cy="213226"/>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0" name="Title 1"/>
          <p:cNvSpPr>
            <a:spLocks noGrp="1"/>
          </p:cNvSpPr>
          <p:nvPr>
            <p:ph type="title" hasCustomPrompt="1"/>
          </p:nvPr>
        </p:nvSpPr>
        <p:spPr>
          <a:xfrm>
            <a:off x="468890" y="614003"/>
            <a:ext cx="8217910" cy="668387"/>
          </a:xfrm>
          <a:prstGeom prst="rect">
            <a:avLst/>
          </a:prstGeom>
        </p:spPr>
        <p:txBody>
          <a:bodyPr>
            <a:normAutofit/>
          </a:bodyPr>
          <a:lstStyle>
            <a:lvl1pPr>
              <a:lnSpc>
                <a:spcPts val="3900"/>
              </a:lnSpc>
              <a:defRPr sz="3600" b="1" kern="900" cap="all" spc="-150" baseline="0">
                <a:solidFill>
                  <a:schemeClr val="tx1"/>
                </a:solidFill>
              </a:defRPr>
            </a:lvl1pPr>
          </a:lstStyle>
          <a:p>
            <a:r>
              <a:rPr lang="en-GB" noProof="0" dirty="0"/>
              <a:t>Headline</a:t>
            </a:r>
            <a:endParaRPr lang="en-GB" dirty="0"/>
          </a:p>
        </p:txBody>
      </p:sp>
      <p:sp>
        <p:nvSpPr>
          <p:cNvPr id="13" name="Content Placeholder 2"/>
          <p:cNvSpPr>
            <a:spLocks noGrp="1"/>
          </p:cNvSpPr>
          <p:nvPr>
            <p:ph idx="1" hasCustomPrompt="1"/>
          </p:nvPr>
        </p:nvSpPr>
        <p:spPr>
          <a:xfrm>
            <a:off x="468890" y="1282390"/>
            <a:ext cx="8217910" cy="3480241"/>
          </a:xfrm>
          <a:prstGeom prst="rect">
            <a:avLst/>
          </a:prstGeom>
        </p:spPr>
        <p:txBody>
          <a:bodyPr numCol="2" spcCol="324000"/>
          <a:lstStyle>
            <a:lvl1pPr>
              <a:defRPr sz="2600" baseline="0">
                <a:solidFill>
                  <a:schemeClr val="tx1"/>
                </a:solidFill>
              </a:defRPr>
            </a:lvl1pPr>
            <a:lvl2pPr>
              <a:defRPr sz="2200" baseline="0">
                <a:solidFill>
                  <a:schemeClr val="tx1"/>
                </a:solidFill>
              </a:defRPr>
            </a:lvl2pPr>
            <a:lvl3pPr>
              <a:defRPr sz="1800" baseline="0">
                <a:solidFill>
                  <a:schemeClr val="tx1"/>
                </a:solidFill>
              </a:defRPr>
            </a:lvl3pPr>
            <a:lvl4pPr>
              <a:defRPr sz="1600" baseline="0">
                <a:solidFill>
                  <a:schemeClr val="tx1"/>
                </a:solidFill>
              </a:defRPr>
            </a:lvl4pPr>
            <a:lvl5pPr>
              <a:defRPr sz="1400" baseline="0">
                <a:solidFill>
                  <a:schemeClr val="tx1"/>
                </a:solidFill>
              </a:defRPr>
            </a:lvl5pPr>
          </a:lstStyle>
          <a:p>
            <a:pPr lvl="0"/>
            <a:r>
              <a:rPr lang="en-GB" noProof="0" dirty="0"/>
              <a:t>List two columns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sz="1000" baseline="0" noProof="0" dirty="0"/>
              <a:t>Sixth level</a:t>
            </a:r>
            <a:endParaRPr lang="en-GB" noProof="0" dirty="0"/>
          </a:p>
        </p:txBody>
      </p:sp>
      <p:sp>
        <p:nvSpPr>
          <p:cNvPr id="14" name="Date Placeholder 3"/>
          <p:cNvSpPr>
            <a:spLocks noGrp="1"/>
          </p:cNvSpPr>
          <p:nvPr>
            <p:ph type="dt" sz="half" idx="10"/>
          </p:nvPr>
        </p:nvSpPr>
        <p:spPr>
          <a:xfrm>
            <a:off x="468890" y="4935625"/>
            <a:ext cx="2133600" cy="207875"/>
          </a:xfrm>
          <a:prstGeom prst="rect">
            <a:avLst/>
          </a:prstGeom>
        </p:spPr>
        <p:txBody>
          <a:bodyPr/>
          <a:lstStyle>
            <a:lvl1pPr>
              <a:defRPr sz="600" baseline="0">
                <a:solidFill>
                  <a:schemeClr val="bg1"/>
                </a:solidFill>
              </a:defRPr>
            </a:lvl1pPr>
          </a:lstStyle>
          <a:p>
            <a:fld id="{EE0D9606-9495-7648-92BE-333EE38F59D4}" type="datetime1">
              <a:rPr lang="sv-SE" smtClean="0"/>
              <a:t>2020-09-30</a:t>
            </a:fld>
            <a:endParaRPr lang="sv-SE" dirty="0"/>
          </a:p>
        </p:txBody>
      </p:sp>
      <p:sp>
        <p:nvSpPr>
          <p:cNvPr id="15" name="Footer Placeholder 4"/>
          <p:cNvSpPr>
            <a:spLocks noGrp="1"/>
          </p:cNvSpPr>
          <p:nvPr>
            <p:ph type="ftr" sz="quarter" idx="11"/>
          </p:nvPr>
        </p:nvSpPr>
        <p:spPr>
          <a:xfrm>
            <a:off x="3124200" y="4935625"/>
            <a:ext cx="2895600" cy="207875"/>
          </a:xfrm>
          <a:prstGeom prst="rect">
            <a:avLst/>
          </a:prstGeom>
        </p:spPr>
        <p:txBody>
          <a:bodyPr/>
          <a:lstStyle>
            <a:lvl1pPr algn="ctr">
              <a:defRPr sz="600" baseline="0">
                <a:solidFill>
                  <a:srgbClr val="FFFFFF"/>
                </a:solidFill>
              </a:defRPr>
            </a:lvl1pPr>
          </a:lstStyle>
          <a:p>
            <a:r>
              <a:rPr lang="en-GB" noProof="0" dirty="0"/>
              <a:t>Chalmers University of Technology</a:t>
            </a:r>
          </a:p>
        </p:txBody>
      </p:sp>
      <p:sp>
        <p:nvSpPr>
          <p:cNvPr id="16" name="Slide Number Placeholder 5"/>
          <p:cNvSpPr>
            <a:spLocks noGrp="1"/>
          </p:cNvSpPr>
          <p:nvPr>
            <p:ph type="sldNum" sz="quarter" idx="12"/>
          </p:nvPr>
        </p:nvSpPr>
        <p:spPr>
          <a:xfrm>
            <a:off x="6553200" y="4935625"/>
            <a:ext cx="2133600" cy="207875"/>
          </a:xfrm>
          <a:prstGeom prst="rect">
            <a:avLst/>
          </a:prstGeom>
        </p:spPr>
        <p:txBody>
          <a:bodyPr/>
          <a:lstStyle>
            <a:lvl1pPr algn="r">
              <a:defRPr sz="600" baseline="0">
                <a:solidFill>
                  <a:schemeClr val="bg1"/>
                </a:solidFill>
              </a:defRPr>
            </a:lvl1pPr>
          </a:lstStyle>
          <a:p>
            <a:fld id="{344E8EA3-C3DD-5544-8A1C-EA00A1673D37}" type="slidenum">
              <a:rPr lang="sv-SE" smtClean="0"/>
              <a:pPr/>
              <a:t>‹#›</a:t>
            </a:fld>
            <a:endParaRPr lang="sv-SE" dirty="0"/>
          </a:p>
        </p:txBody>
      </p:sp>
    </p:spTree>
    <p:extLst>
      <p:ext uri="{BB962C8B-B14F-4D97-AF65-F5344CB8AC3E}">
        <p14:creationId xmlns:p14="http://schemas.microsoft.com/office/powerpoint/2010/main" val="589898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amble, list two columns">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0" y="4930275"/>
            <a:ext cx="9144000" cy="213226"/>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0" name="Title 1"/>
          <p:cNvSpPr>
            <a:spLocks noGrp="1"/>
          </p:cNvSpPr>
          <p:nvPr>
            <p:ph type="title" hasCustomPrompt="1"/>
          </p:nvPr>
        </p:nvSpPr>
        <p:spPr>
          <a:xfrm>
            <a:off x="468890" y="614003"/>
            <a:ext cx="8217910" cy="668387"/>
          </a:xfrm>
          <a:prstGeom prst="rect">
            <a:avLst/>
          </a:prstGeom>
        </p:spPr>
        <p:txBody>
          <a:bodyPr>
            <a:normAutofit/>
          </a:bodyPr>
          <a:lstStyle>
            <a:lvl1pPr>
              <a:lnSpc>
                <a:spcPts val="3900"/>
              </a:lnSpc>
              <a:defRPr sz="3600" b="1" kern="900" cap="all" spc="-150" baseline="0">
                <a:solidFill>
                  <a:schemeClr val="tx1"/>
                </a:solidFill>
              </a:defRPr>
            </a:lvl1pPr>
          </a:lstStyle>
          <a:p>
            <a:r>
              <a:rPr lang="en-GB" noProof="0" dirty="0"/>
              <a:t>Headline</a:t>
            </a:r>
            <a:endParaRPr lang="en-GB" dirty="0"/>
          </a:p>
        </p:txBody>
      </p:sp>
      <p:sp>
        <p:nvSpPr>
          <p:cNvPr id="13" name="Content Placeholder 2"/>
          <p:cNvSpPr>
            <a:spLocks noGrp="1"/>
          </p:cNvSpPr>
          <p:nvPr>
            <p:ph idx="1" hasCustomPrompt="1"/>
          </p:nvPr>
        </p:nvSpPr>
        <p:spPr>
          <a:xfrm>
            <a:off x="468890" y="1282390"/>
            <a:ext cx="8217910" cy="3480241"/>
          </a:xfrm>
          <a:prstGeom prst="rect">
            <a:avLst/>
          </a:prstGeom>
        </p:spPr>
        <p:txBody>
          <a:bodyPr numCol="2" spcCol="324000"/>
          <a:lstStyle>
            <a:lvl1pPr marL="0" indent="0">
              <a:buNone/>
              <a:defRPr sz="2600" baseline="0">
                <a:solidFill>
                  <a:schemeClr val="tx1"/>
                </a:solidFill>
              </a:defRPr>
            </a:lvl1pPr>
            <a:lvl2pPr>
              <a:defRPr sz="2200" baseline="0">
                <a:solidFill>
                  <a:schemeClr val="tx1"/>
                </a:solidFill>
              </a:defRPr>
            </a:lvl2pPr>
            <a:lvl3pPr>
              <a:defRPr sz="1800" baseline="0">
                <a:solidFill>
                  <a:schemeClr val="tx1"/>
                </a:solidFill>
              </a:defRPr>
            </a:lvl3pPr>
            <a:lvl4pPr>
              <a:defRPr sz="1600" baseline="0">
                <a:solidFill>
                  <a:schemeClr val="tx1"/>
                </a:solidFill>
              </a:defRPr>
            </a:lvl4pPr>
            <a:lvl5pPr>
              <a:defRPr sz="1400" baseline="0">
                <a:solidFill>
                  <a:schemeClr val="tx1"/>
                </a:solidFill>
              </a:defRPr>
            </a:lvl5pPr>
          </a:lstStyle>
          <a:p>
            <a:pPr lvl="0"/>
            <a:r>
              <a:rPr lang="en-GB" noProof="0" dirty="0"/>
              <a:t>Preamble two columns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sz="1000" baseline="0" noProof="0" dirty="0"/>
              <a:t>Sixth level</a:t>
            </a:r>
            <a:endParaRPr lang="en-GB" noProof="0" dirty="0"/>
          </a:p>
        </p:txBody>
      </p:sp>
      <p:sp>
        <p:nvSpPr>
          <p:cNvPr id="14" name="Date Placeholder 3"/>
          <p:cNvSpPr>
            <a:spLocks noGrp="1"/>
          </p:cNvSpPr>
          <p:nvPr>
            <p:ph type="dt" sz="half" idx="10"/>
          </p:nvPr>
        </p:nvSpPr>
        <p:spPr>
          <a:xfrm>
            <a:off x="468890" y="4935625"/>
            <a:ext cx="2133600" cy="207875"/>
          </a:xfrm>
          <a:prstGeom prst="rect">
            <a:avLst/>
          </a:prstGeom>
        </p:spPr>
        <p:txBody>
          <a:bodyPr/>
          <a:lstStyle>
            <a:lvl1pPr>
              <a:defRPr sz="600" baseline="0">
                <a:solidFill>
                  <a:schemeClr val="bg1"/>
                </a:solidFill>
              </a:defRPr>
            </a:lvl1pPr>
          </a:lstStyle>
          <a:p>
            <a:fld id="{C344FF8E-9127-5243-A4E4-7569065ADB9F}" type="datetime1">
              <a:rPr lang="sv-SE" smtClean="0"/>
              <a:t>2020-09-30</a:t>
            </a:fld>
            <a:endParaRPr lang="sv-SE" dirty="0"/>
          </a:p>
        </p:txBody>
      </p:sp>
      <p:sp>
        <p:nvSpPr>
          <p:cNvPr id="15" name="Footer Placeholder 4"/>
          <p:cNvSpPr>
            <a:spLocks noGrp="1"/>
          </p:cNvSpPr>
          <p:nvPr>
            <p:ph type="ftr" sz="quarter" idx="11"/>
          </p:nvPr>
        </p:nvSpPr>
        <p:spPr>
          <a:xfrm>
            <a:off x="3124200" y="4935625"/>
            <a:ext cx="2895600" cy="207875"/>
          </a:xfrm>
          <a:prstGeom prst="rect">
            <a:avLst/>
          </a:prstGeom>
        </p:spPr>
        <p:txBody>
          <a:bodyPr/>
          <a:lstStyle>
            <a:lvl1pPr algn="ctr">
              <a:defRPr sz="600" baseline="0">
                <a:solidFill>
                  <a:srgbClr val="FFFFFF"/>
                </a:solidFill>
              </a:defRPr>
            </a:lvl1pPr>
          </a:lstStyle>
          <a:p>
            <a:r>
              <a:rPr lang="en-GB" noProof="0" dirty="0"/>
              <a:t>Chalmers University of Technology</a:t>
            </a:r>
          </a:p>
        </p:txBody>
      </p:sp>
      <p:sp>
        <p:nvSpPr>
          <p:cNvPr id="16" name="Slide Number Placeholder 5"/>
          <p:cNvSpPr>
            <a:spLocks noGrp="1"/>
          </p:cNvSpPr>
          <p:nvPr>
            <p:ph type="sldNum" sz="quarter" idx="12"/>
          </p:nvPr>
        </p:nvSpPr>
        <p:spPr>
          <a:xfrm>
            <a:off x="6553200" y="4935625"/>
            <a:ext cx="2133600" cy="207875"/>
          </a:xfrm>
          <a:prstGeom prst="rect">
            <a:avLst/>
          </a:prstGeom>
        </p:spPr>
        <p:txBody>
          <a:bodyPr/>
          <a:lstStyle>
            <a:lvl1pPr algn="r">
              <a:defRPr sz="600" baseline="0">
                <a:solidFill>
                  <a:schemeClr val="bg1"/>
                </a:solidFill>
              </a:defRPr>
            </a:lvl1pPr>
          </a:lstStyle>
          <a:p>
            <a:fld id="{344E8EA3-C3DD-5544-8A1C-EA00A1673D37}" type="slidenum">
              <a:rPr lang="sv-SE" smtClean="0"/>
              <a:pPr/>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block">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930275"/>
            <a:ext cx="9144000" cy="213226"/>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8" name="Title 1"/>
          <p:cNvSpPr>
            <a:spLocks noGrp="1"/>
          </p:cNvSpPr>
          <p:nvPr>
            <p:ph type="title" hasCustomPrompt="1"/>
          </p:nvPr>
        </p:nvSpPr>
        <p:spPr>
          <a:xfrm>
            <a:off x="468890" y="614003"/>
            <a:ext cx="8217910" cy="752021"/>
          </a:xfrm>
          <a:prstGeom prst="rect">
            <a:avLst/>
          </a:prstGeom>
        </p:spPr>
        <p:txBody>
          <a:bodyPr>
            <a:normAutofit/>
          </a:bodyPr>
          <a:lstStyle>
            <a:lvl1pPr>
              <a:lnSpc>
                <a:spcPts val="3900"/>
              </a:lnSpc>
              <a:defRPr sz="3600" b="1" kern="900" cap="all" spc="-150" baseline="0">
                <a:solidFill>
                  <a:schemeClr val="tx1"/>
                </a:solidFill>
              </a:defRPr>
            </a:lvl1pPr>
          </a:lstStyle>
          <a:p>
            <a:r>
              <a:rPr lang="en-GB" noProof="0" dirty="0"/>
              <a:t>Headline</a:t>
            </a:r>
            <a:endParaRPr lang="en-GB" dirty="0"/>
          </a:p>
        </p:txBody>
      </p:sp>
      <p:sp>
        <p:nvSpPr>
          <p:cNvPr id="9" name="Content Placeholder 2"/>
          <p:cNvSpPr>
            <a:spLocks noGrp="1"/>
          </p:cNvSpPr>
          <p:nvPr>
            <p:ph idx="1" hasCustomPrompt="1"/>
          </p:nvPr>
        </p:nvSpPr>
        <p:spPr>
          <a:xfrm>
            <a:off x="468890" y="1366024"/>
            <a:ext cx="8217910" cy="3093225"/>
          </a:xfrm>
          <a:prstGeom prst="rect">
            <a:avLst/>
          </a:prstGeom>
        </p:spPr>
        <p:txBody>
          <a:bodyPr numCol="2" spcCol="324000">
            <a:normAutofit/>
          </a:bodyPr>
          <a:lstStyle>
            <a:lvl1pPr marL="0" indent="0">
              <a:buFontTx/>
              <a:buNone/>
              <a:defRPr sz="1800" baseline="0">
                <a:solidFill>
                  <a:schemeClr val="tx1"/>
                </a:solidFill>
              </a:defRPr>
            </a:lvl1pPr>
            <a:lvl2pPr>
              <a:defRPr sz="2200" baseline="0">
                <a:solidFill>
                  <a:schemeClr val="tx1"/>
                </a:solidFill>
              </a:defRPr>
            </a:lvl2pPr>
            <a:lvl3pPr>
              <a:defRPr sz="1800" baseline="0">
                <a:solidFill>
                  <a:schemeClr val="tx1"/>
                </a:solidFill>
              </a:defRPr>
            </a:lvl3pPr>
            <a:lvl4pPr>
              <a:defRPr sz="1600" baseline="0">
                <a:solidFill>
                  <a:schemeClr val="tx1"/>
                </a:solidFill>
              </a:defRPr>
            </a:lvl4pPr>
            <a:lvl5pPr>
              <a:defRPr sz="1400" baseline="0">
                <a:solidFill>
                  <a:schemeClr val="tx1"/>
                </a:solidFill>
              </a:defRPr>
            </a:lvl5pPr>
          </a:lstStyle>
          <a:p>
            <a:pPr lvl="0"/>
            <a:r>
              <a:rPr lang="en-GB" noProof="0" dirty="0"/>
              <a:t>Text block over two columns</a:t>
            </a:r>
          </a:p>
        </p:txBody>
      </p:sp>
      <p:sp>
        <p:nvSpPr>
          <p:cNvPr id="10" name="Date Placeholder 3"/>
          <p:cNvSpPr>
            <a:spLocks noGrp="1"/>
          </p:cNvSpPr>
          <p:nvPr>
            <p:ph type="dt" sz="half" idx="10"/>
          </p:nvPr>
        </p:nvSpPr>
        <p:spPr>
          <a:xfrm>
            <a:off x="468890" y="4935625"/>
            <a:ext cx="2133600" cy="207875"/>
          </a:xfrm>
          <a:prstGeom prst="rect">
            <a:avLst/>
          </a:prstGeom>
        </p:spPr>
        <p:txBody>
          <a:bodyPr/>
          <a:lstStyle>
            <a:lvl1pPr>
              <a:defRPr sz="600" baseline="0">
                <a:solidFill>
                  <a:schemeClr val="bg1"/>
                </a:solidFill>
              </a:defRPr>
            </a:lvl1pPr>
          </a:lstStyle>
          <a:p>
            <a:fld id="{10A49EBF-FDC8-5A42-8FEC-9D15BDADFEC1}" type="datetime1">
              <a:rPr lang="sv-SE" smtClean="0"/>
              <a:t>2020-09-30</a:t>
            </a:fld>
            <a:endParaRPr lang="sv-SE" dirty="0"/>
          </a:p>
        </p:txBody>
      </p:sp>
      <p:sp>
        <p:nvSpPr>
          <p:cNvPr id="11" name="Footer Placeholder 4"/>
          <p:cNvSpPr>
            <a:spLocks noGrp="1"/>
          </p:cNvSpPr>
          <p:nvPr>
            <p:ph type="ftr" sz="quarter" idx="11"/>
          </p:nvPr>
        </p:nvSpPr>
        <p:spPr>
          <a:xfrm>
            <a:off x="3124200" y="4935625"/>
            <a:ext cx="2895600" cy="207875"/>
          </a:xfrm>
          <a:prstGeom prst="rect">
            <a:avLst/>
          </a:prstGeom>
        </p:spPr>
        <p:txBody>
          <a:bodyPr/>
          <a:lstStyle>
            <a:lvl1pPr algn="ctr">
              <a:defRPr sz="600" baseline="0">
                <a:solidFill>
                  <a:srgbClr val="FFFFFF"/>
                </a:solidFill>
              </a:defRPr>
            </a:lvl1pPr>
          </a:lstStyle>
          <a:p>
            <a:r>
              <a:rPr lang="en-GB" noProof="0" dirty="0"/>
              <a:t>Chalmers University of Technology</a:t>
            </a:r>
          </a:p>
        </p:txBody>
      </p:sp>
      <p:sp>
        <p:nvSpPr>
          <p:cNvPr id="12" name="Slide Number Placeholder 5"/>
          <p:cNvSpPr>
            <a:spLocks noGrp="1"/>
          </p:cNvSpPr>
          <p:nvPr>
            <p:ph type="sldNum" sz="quarter" idx="12"/>
          </p:nvPr>
        </p:nvSpPr>
        <p:spPr>
          <a:xfrm>
            <a:off x="6553200" y="4935625"/>
            <a:ext cx="2133600" cy="207875"/>
          </a:xfrm>
          <a:prstGeom prst="rect">
            <a:avLst/>
          </a:prstGeom>
        </p:spPr>
        <p:txBody>
          <a:bodyPr/>
          <a:lstStyle>
            <a:lvl1pPr algn="r">
              <a:defRPr sz="600" baseline="0">
                <a:solidFill>
                  <a:schemeClr val="bg1"/>
                </a:solidFill>
              </a:defRPr>
            </a:lvl1pPr>
          </a:lstStyle>
          <a:p>
            <a:fld id="{344E8EA3-C3DD-5544-8A1C-EA00A1673D37}" type="slidenum">
              <a:rPr lang="sv-SE" smtClean="0"/>
              <a:pPr/>
              <a:t>‹#›</a:t>
            </a:fld>
            <a:endParaRPr lang="sv-SE" dirty="0"/>
          </a:p>
        </p:txBody>
      </p:sp>
    </p:spTree>
    <p:extLst>
      <p:ext uri="{BB962C8B-B14F-4D97-AF65-F5344CB8AC3E}">
        <p14:creationId xmlns:p14="http://schemas.microsoft.com/office/powerpoint/2010/main" val="163740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with imag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553200" y="418169"/>
            <a:ext cx="2590800" cy="451210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Side image</a:t>
            </a:r>
          </a:p>
        </p:txBody>
      </p:sp>
      <p:sp>
        <p:nvSpPr>
          <p:cNvPr id="12" name="Rectangle 5"/>
          <p:cNvSpPr>
            <a:spLocks noChangeArrowheads="1"/>
          </p:cNvSpPr>
          <p:nvPr userDrawn="1"/>
        </p:nvSpPr>
        <p:spPr bwMode="auto">
          <a:xfrm>
            <a:off x="0" y="4930275"/>
            <a:ext cx="9144000" cy="213226"/>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3" name="Date Placeholder 3"/>
          <p:cNvSpPr>
            <a:spLocks noGrp="1"/>
          </p:cNvSpPr>
          <p:nvPr>
            <p:ph type="dt" sz="half" idx="10"/>
          </p:nvPr>
        </p:nvSpPr>
        <p:spPr>
          <a:xfrm>
            <a:off x="468890" y="4935625"/>
            <a:ext cx="2133600" cy="207875"/>
          </a:xfrm>
          <a:prstGeom prst="rect">
            <a:avLst/>
          </a:prstGeom>
        </p:spPr>
        <p:txBody>
          <a:bodyPr/>
          <a:lstStyle>
            <a:lvl1pPr>
              <a:defRPr sz="600" baseline="0">
                <a:solidFill>
                  <a:schemeClr val="bg1"/>
                </a:solidFill>
              </a:defRPr>
            </a:lvl1pPr>
          </a:lstStyle>
          <a:p>
            <a:fld id="{09C1F241-9579-0B4F-AC66-F48101FB85F9}" type="datetime1">
              <a:rPr lang="sv-SE" smtClean="0"/>
              <a:t>2020-09-30</a:t>
            </a:fld>
            <a:endParaRPr lang="sv-SE" dirty="0"/>
          </a:p>
        </p:txBody>
      </p:sp>
      <p:sp>
        <p:nvSpPr>
          <p:cNvPr id="14" name="Footer Placeholder 4"/>
          <p:cNvSpPr>
            <a:spLocks noGrp="1"/>
          </p:cNvSpPr>
          <p:nvPr>
            <p:ph type="ftr" sz="quarter" idx="11"/>
          </p:nvPr>
        </p:nvSpPr>
        <p:spPr>
          <a:xfrm>
            <a:off x="3124200" y="4935625"/>
            <a:ext cx="2895600" cy="207875"/>
          </a:xfrm>
          <a:prstGeom prst="rect">
            <a:avLst/>
          </a:prstGeom>
        </p:spPr>
        <p:txBody>
          <a:bodyPr/>
          <a:lstStyle>
            <a:lvl1pPr algn="ctr">
              <a:defRPr sz="600" baseline="0">
                <a:solidFill>
                  <a:srgbClr val="FFFFFF"/>
                </a:solidFill>
              </a:defRPr>
            </a:lvl1pPr>
          </a:lstStyle>
          <a:p>
            <a:r>
              <a:rPr lang="en-GB" noProof="0" dirty="0"/>
              <a:t>Chalmers University of Technology</a:t>
            </a:r>
          </a:p>
        </p:txBody>
      </p:sp>
      <p:sp>
        <p:nvSpPr>
          <p:cNvPr id="15" name="Slide Number Placeholder 5"/>
          <p:cNvSpPr>
            <a:spLocks noGrp="1"/>
          </p:cNvSpPr>
          <p:nvPr>
            <p:ph type="sldNum" sz="quarter" idx="12"/>
          </p:nvPr>
        </p:nvSpPr>
        <p:spPr>
          <a:xfrm>
            <a:off x="6553200" y="4935625"/>
            <a:ext cx="2133600" cy="207875"/>
          </a:xfrm>
          <a:prstGeom prst="rect">
            <a:avLst/>
          </a:prstGeom>
        </p:spPr>
        <p:txBody>
          <a:bodyPr/>
          <a:lstStyle>
            <a:lvl1pPr algn="r">
              <a:defRPr sz="600" baseline="0">
                <a:solidFill>
                  <a:schemeClr val="bg1"/>
                </a:solidFill>
              </a:defRPr>
            </a:lvl1pPr>
          </a:lstStyle>
          <a:p>
            <a:fld id="{344E8EA3-C3DD-5544-8A1C-EA00A1673D37}" type="slidenum">
              <a:rPr lang="sv-SE" smtClean="0"/>
              <a:pPr/>
              <a:t>‹#›</a:t>
            </a:fld>
            <a:endParaRPr lang="sv-SE" dirty="0"/>
          </a:p>
        </p:txBody>
      </p:sp>
      <p:sp>
        <p:nvSpPr>
          <p:cNvPr id="16" name="Title 1"/>
          <p:cNvSpPr>
            <a:spLocks noGrp="1"/>
          </p:cNvSpPr>
          <p:nvPr>
            <p:ph type="title" hasCustomPrompt="1"/>
          </p:nvPr>
        </p:nvSpPr>
        <p:spPr>
          <a:xfrm>
            <a:off x="468890" y="614004"/>
            <a:ext cx="5875349" cy="913714"/>
          </a:xfrm>
          <a:prstGeom prst="rect">
            <a:avLst/>
          </a:prstGeom>
        </p:spPr>
        <p:txBody>
          <a:bodyPr>
            <a:normAutofit/>
          </a:bodyPr>
          <a:lstStyle>
            <a:lvl1pPr>
              <a:lnSpc>
                <a:spcPts val="3900"/>
              </a:lnSpc>
              <a:defRPr sz="3600" b="1" kern="900" cap="all" spc="-150" baseline="0">
                <a:solidFill>
                  <a:schemeClr val="tx1"/>
                </a:solidFill>
              </a:defRPr>
            </a:lvl1pPr>
          </a:lstStyle>
          <a:p>
            <a:r>
              <a:rPr lang="en-GB" noProof="0" dirty="0"/>
              <a:t>Headline</a:t>
            </a:r>
            <a:endParaRPr lang="en-GB" dirty="0"/>
          </a:p>
        </p:txBody>
      </p:sp>
      <p:sp>
        <p:nvSpPr>
          <p:cNvPr id="17" name="Content Placeholder 2"/>
          <p:cNvSpPr>
            <a:spLocks noGrp="1"/>
          </p:cNvSpPr>
          <p:nvPr>
            <p:ph idx="13" hasCustomPrompt="1"/>
          </p:nvPr>
        </p:nvSpPr>
        <p:spPr>
          <a:xfrm>
            <a:off x="468890" y="1709378"/>
            <a:ext cx="5875349" cy="3154853"/>
          </a:xfrm>
          <a:prstGeom prst="rect">
            <a:avLst/>
          </a:prstGeom>
        </p:spPr>
        <p:txBody>
          <a:bodyPr/>
          <a:lstStyle>
            <a:lvl1pPr>
              <a:defRPr sz="2600" baseline="0">
                <a:solidFill>
                  <a:schemeClr val="tx1"/>
                </a:solidFill>
              </a:defRPr>
            </a:lvl1pPr>
            <a:lvl2pPr>
              <a:defRPr sz="2200" baseline="0">
                <a:solidFill>
                  <a:schemeClr val="tx1"/>
                </a:solidFill>
              </a:defRPr>
            </a:lvl2pPr>
            <a:lvl3pPr>
              <a:defRPr sz="1800" baseline="0">
                <a:solidFill>
                  <a:schemeClr val="tx1"/>
                </a:solidFill>
              </a:defRPr>
            </a:lvl3pPr>
            <a:lvl4pPr>
              <a:defRPr sz="1600" baseline="0">
                <a:solidFill>
                  <a:schemeClr val="tx1"/>
                </a:solidFill>
              </a:defRPr>
            </a:lvl4pPr>
            <a:lvl5pPr>
              <a:defRPr sz="1400" baseline="0">
                <a:solidFill>
                  <a:schemeClr val="tx1"/>
                </a:solidFill>
              </a:defRPr>
            </a:lvl5pPr>
          </a:lstStyle>
          <a:p>
            <a:pPr lvl="0"/>
            <a:r>
              <a:rPr lang="en-GB" noProof="0" dirty="0"/>
              <a:t>List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sz="1000" baseline="0" noProof="0" dirty="0"/>
              <a:t>Sixth level</a:t>
            </a:r>
            <a:endParaRPr lang="en-GB" noProof="0" dirty="0"/>
          </a:p>
        </p:txBody>
      </p:sp>
    </p:spTree>
    <p:extLst>
      <p:ext uri="{BB962C8B-B14F-4D97-AF65-F5344CB8AC3E}">
        <p14:creationId xmlns:p14="http://schemas.microsoft.com/office/powerpoint/2010/main" val="100769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418171"/>
            <a:ext cx="9144000" cy="472532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noProof="0" dirty="0"/>
              <a:t>Image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ta bilde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6.svg"/><Relationship Id="rId4" Type="http://schemas.openxmlformats.org/officeDocument/2006/relationships/slideLayout" Target="../slideLayouts/slideLayout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8.xml"/><Relationship Id="rId5" Type="http://schemas.openxmlformats.org/officeDocument/2006/relationships/image" Target="../media/image6.sv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8.sv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10.xml"/><Relationship Id="rId5" Type="http://schemas.openxmlformats.org/officeDocument/2006/relationships/image" Target="../media/image6.sv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6.svg"/><Relationship Id="rId4" Type="http://schemas.openxmlformats.org/officeDocument/2006/relationships/slideLayout" Target="../slideLayouts/slideLayout14.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7.xml"/><Relationship Id="rId1" Type="http://schemas.openxmlformats.org/officeDocument/2006/relationships/slideLayout" Target="../slideLayouts/slideLayout17.xml"/><Relationship Id="rId4" Type="http://schemas.openxmlformats.org/officeDocument/2006/relationships/image" Target="../media/image11.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103909" y="1801"/>
            <a:ext cx="9040090" cy="5139897"/>
          </a:xfrm>
          <a:prstGeom prst="rect">
            <a:avLst/>
          </a:prstGeom>
        </p:spPr>
      </p:pic>
      <p:pic>
        <p:nvPicPr>
          <p:cNvPr id="6" name="Graphic 5">
            <a:extLst>
              <a:ext uri="{FF2B5EF4-FFF2-40B4-BE49-F238E27FC236}">
                <a16:creationId xmlns:a16="http://schemas.microsoft.com/office/drawing/2014/main" id="{E1B93939-8804-964C-836E-2CAA3110934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928" y="332153"/>
            <a:ext cx="2902934" cy="919262"/>
          </a:xfrm>
          <a:prstGeom prst="rect">
            <a:avLst/>
          </a:prstGeom>
        </p:spPr>
      </p:pic>
    </p:spTree>
    <p:extLst>
      <p:ext uri="{BB962C8B-B14F-4D97-AF65-F5344CB8AC3E}">
        <p14:creationId xmlns:p14="http://schemas.microsoft.com/office/powerpoint/2010/main" val="1999857955"/>
      </p:ext>
    </p:extLst>
  </p:cSld>
  <p:clrMap bg1="lt1" tx1="dk1" bg2="lt2" tx2="dk2" accent1="accent1" accent2="accent2" accent3="accent3" accent4="accent4" accent5="accent5" accent6="accent6" hlink="hlink" folHlink="folHlink"/>
  <p:sldLayoutIdLst>
    <p:sldLayoutId id="2147483677"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
          <p:cNvSpPr>
            <a:spLocks noChangeArrowheads="1"/>
          </p:cNvSpPr>
          <p:nvPr userDrawn="1"/>
        </p:nvSpPr>
        <p:spPr bwMode="auto">
          <a:xfrm>
            <a:off x="0" y="0"/>
            <a:ext cx="9144000" cy="420170"/>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dirty="0"/>
          </a:p>
        </p:txBody>
      </p:sp>
      <p:pic>
        <p:nvPicPr>
          <p:cNvPr id="6" name="Picture 5"/>
          <p:cNvPicPr>
            <a:picLocks noChangeAspect="1"/>
          </p:cNvPicPr>
          <p:nvPr userDrawn="1"/>
        </p:nvPicPr>
        <p:blipFill>
          <a:blip r:embed="rId8"/>
          <a:stretch>
            <a:fillRect/>
          </a:stretch>
        </p:blipFill>
        <p:spPr>
          <a:xfrm>
            <a:off x="0" y="5297"/>
            <a:ext cx="9144000" cy="409575"/>
          </a:xfrm>
          <a:prstGeom prst="rect">
            <a:avLst/>
          </a:prstGeom>
        </p:spPr>
      </p:pic>
      <p:pic>
        <p:nvPicPr>
          <p:cNvPr id="7" name="Graphic 6">
            <a:extLst>
              <a:ext uri="{FF2B5EF4-FFF2-40B4-BE49-F238E27FC236}">
                <a16:creationId xmlns:a16="http://schemas.microsoft.com/office/drawing/2014/main" id="{F1035E6B-897D-6B40-8E7A-C9FF43BB886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20993" y="1"/>
            <a:ext cx="1371373" cy="434268"/>
          </a:xfrm>
          <a:prstGeom prst="rect">
            <a:avLst/>
          </a:prstGeom>
        </p:spPr>
      </p:pic>
    </p:spTree>
    <p:extLst>
      <p:ext uri="{BB962C8B-B14F-4D97-AF65-F5344CB8AC3E}">
        <p14:creationId xmlns:p14="http://schemas.microsoft.com/office/powerpoint/2010/main" val="854907505"/>
      </p:ext>
    </p:extLst>
  </p:cSld>
  <p:clrMap bg1="lt1" tx1="dk1" bg2="lt2" tx2="dk2" accent1="accent1" accent2="accent2" accent3="accent3" accent4="accent4" accent5="accent5" accent6="accent6" hlink="hlink" folHlink="folHlink"/>
  <p:sldLayoutIdLst>
    <p:sldLayoutId id="2147483663" r:id="rId1"/>
    <p:sldLayoutId id="2147483680" r:id="rId2"/>
    <p:sldLayoutId id="2147483664" r:id="rId3"/>
    <p:sldLayoutId id="2147483681" r:id="rId4"/>
    <p:sldLayoutId id="2147483665" r:id="rId5"/>
    <p:sldLayoutId id="2147483671"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9144000" cy="420170"/>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dirty="0"/>
          </a:p>
        </p:txBody>
      </p:sp>
      <p:pic>
        <p:nvPicPr>
          <p:cNvPr id="5" name="Picture 4"/>
          <p:cNvPicPr>
            <a:picLocks noChangeAspect="1"/>
          </p:cNvPicPr>
          <p:nvPr userDrawn="1"/>
        </p:nvPicPr>
        <p:blipFill>
          <a:blip r:embed="rId3"/>
          <a:stretch>
            <a:fillRect/>
          </a:stretch>
        </p:blipFill>
        <p:spPr>
          <a:xfrm>
            <a:off x="0" y="10595"/>
            <a:ext cx="9144000" cy="409575"/>
          </a:xfrm>
          <a:prstGeom prst="rect">
            <a:avLst/>
          </a:prstGeom>
        </p:spPr>
      </p:pic>
      <p:pic>
        <p:nvPicPr>
          <p:cNvPr id="8" name="Graphic 7">
            <a:extLst>
              <a:ext uri="{FF2B5EF4-FFF2-40B4-BE49-F238E27FC236}">
                <a16:creationId xmlns:a16="http://schemas.microsoft.com/office/drawing/2014/main" id="{5C836313-F073-F647-8F9F-33D844F5E2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0993" y="1"/>
            <a:ext cx="1371373" cy="434268"/>
          </a:xfrm>
          <a:prstGeom prst="rect">
            <a:avLst/>
          </a:prstGeom>
        </p:spPr>
      </p:pic>
    </p:spTree>
    <p:extLst>
      <p:ext uri="{BB962C8B-B14F-4D97-AF65-F5344CB8AC3E}">
        <p14:creationId xmlns:p14="http://schemas.microsoft.com/office/powerpoint/2010/main" val="694797037"/>
      </p:ext>
    </p:extLst>
  </p:cSld>
  <p:clrMap bg1="lt1" tx1="dk1" bg2="lt2" tx2="dk2" accent1="accent1" accent2="accent2" accent3="accent3" accent4="accent4" accent5="accent5" accent6="accent6" hlink="hlink" folHlink="folHlink"/>
  <p:sldLayoutIdLst>
    <p:sldLayoutId id="214748369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08887" y="1031488"/>
            <a:ext cx="2620560" cy="3185260"/>
          </a:xfrm>
          <a:prstGeom prst="rect">
            <a:avLst/>
          </a:prstGeom>
        </p:spPr>
      </p:pic>
    </p:spTree>
    <p:extLst>
      <p:ext uri="{BB962C8B-B14F-4D97-AF65-F5344CB8AC3E}">
        <p14:creationId xmlns:p14="http://schemas.microsoft.com/office/powerpoint/2010/main" val="1085303385"/>
      </p:ext>
    </p:extLst>
  </p:cSld>
  <p:clrMap bg1="lt1" tx1="dk1" bg2="lt2" tx2="dk2" accent1="accent1" accent2="accent2" accent3="accent3" accent4="accent4" accent5="accent5" accent6="accent6" hlink="hlink" folHlink="folHlink"/>
  <p:sldLayoutIdLst>
    <p:sldLayoutId id="2147483693"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1"/>
            <a:ext cx="9144000" cy="5143499"/>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dirty="0"/>
          </a:p>
        </p:txBody>
      </p:sp>
      <p:pic>
        <p:nvPicPr>
          <p:cNvPr id="5" name="Picture 4"/>
          <p:cNvPicPr>
            <a:picLocks noChangeAspect="1"/>
          </p:cNvPicPr>
          <p:nvPr userDrawn="1"/>
        </p:nvPicPr>
        <p:blipFill>
          <a:blip r:embed="rId3"/>
          <a:stretch>
            <a:fillRect/>
          </a:stretch>
        </p:blipFill>
        <p:spPr>
          <a:xfrm>
            <a:off x="103910" y="1801"/>
            <a:ext cx="9040090" cy="5139897"/>
          </a:xfrm>
          <a:prstGeom prst="rect">
            <a:avLst/>
          </a:prstGeom>
        </p:spPr>
      </p:pic>
      <p:pic>
        <p:nvPicPr>
          <p:cNvPr id="9" name="Graphic 8">
            <a:extLst>
              <a:ext uri="{FF2B5EF4-FFF2-40B4-BE49-F238E27FC236}">
                <a16:creationId xmlns:a16="http://schemas.microsoft.com/office/drawing/2014/main" id="{4B832BDD-A42E-5A46-AB6A-768849E695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2172" y="330577"/>
            <a:ext cx="2888265" cy="914617"/>
          </a:xfrm>
          <a:prstGeom prst="rect">
            <a:avLst/>
          </a:prstGeom>
        </p:spPr>
      </p:pic>
    </p:spTree>
    <p:extLst>
      <p:ext uri="{BB962C8B-B14F-4D97-AF65-F5344CB8AC3E}">
        <p14:creationId xmlns:p14="http://schemas.microsoft.com/office/powerpoint/2010/main" val="753774144"/>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
          <p:cNvSpPr>
            <a:spLocks noChangeArrowheads="1"/>
          </p:cNvSpPr>
          <p:nvPr userDrawn="1"/>
        </p:nvSpPr>
        <p:spPr bwMode="auto">
          <a:xfrm>
            <a:off x="0" y="0"/>
            <a:ext cx="9144000" cy="420170"/>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dirty="0"/>
          </a:p>
        </p:txBody>
      </p:sp>
      <p:pic>
        <p:nvPicPr>
          <p:cNvPr id="6" name="Picture 5"/>
          <p:cNvPicPr>
            <a:picLocks noChangeAspect="1"/>
          </p:cNvPicPr>
          <p:nvPr userDrawn="1"/>
        </p:nvPicPr>
        <p:blipFill>
          <a:blip r:embed="rId8"/>
          <a:stretch>
            <a:fillRect/>
          </a:stretch>
        </p:blipFill>
        <p:spPr>
          <a:xfrm>
            <a:off x="0" y="5297"/>
            <a:ext cx="9144000" cy="409575"/>
          </a:xfrm>
          <a:prstGeom prst="rect">
            <a:avLst/>
          </a:prstGeom>
        </p:spPr>
      </p:pic>
      <p:sp>
        <p:nvSpPr>
          <p:cNvPr id="2" name="Rectangle 1"/>
          <p:cNvSpPr/>
          <p:nvPr userDrawn="1"/>
        </p:nvSpPr>
        <p:spPr>
          <a:xfrm>
            <a:off x="0" y="420170"/>
            <a:ext cx="9144000" cy="47233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5989D2A8-642C-2745-A82F-872E24B0912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20993" y="1"/>
            <a:ext cx="1371373" cy="434268"/>
          </a:xfrm>
          <a:prstGeom prst="rect">
            <a:avLst/>
          </a:prstGeom>
        </p:spPr>
      </p:pic>
    </p:spTree>
    <p:extLst>
      <p:ext uri="{BB962C8B-B14F-4D97-AF65-F5344CB8AC3E}">
        <p14:creationId xmlns:p14="http://schemas.microsoft.com/office/powerpoint/2010/main" val="15225659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1"/>
            <a:ext cx="9144000" cy="5143499"/>
          </a:xfrm>
          <a:prstGeom prst="rect">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dirty="0"/>
          </a:p>
        </p:txBody>
      </p:sp>
      <p:pic>
        <p:nvPicPr>
          <p:cNvPr id="2" name="Picture 1"/>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78114" y="1019572"/>
            <a:ext cx="2587772" cy="3145407"/>
          </a:xfrm>
          <a:prstGeom prst="rect">
            <a:avLst/>
          </a:prstGeom>
        </p:spPr>
      </p:pic>
    </p:spTree>
    <p:extLst>
      <p:ext uri="{BB962C8B-B14F-4D97-AF65-F5344CB8AC3E}">
        <p14:creationId xmlns:p14="http://schemas.microsoft.com/office/powerpoint/2010/main" val="1344894359"/>
      </p:ext>
    </p:extLst>
  </p:cSld>
  <p:clrMap bg1="lt1" tx1="dk1" bg2="lt2" tx2="dk2" accent1="accent1" accent2="accent2" accent3="accent3" accent4="accent4" accent5="accent5" accent6="accent6" hlink="hlink" folHlink="folHlink"/>
  <p:sldLayoutIdLst>
    <p:sldLayoutId id="2147483695"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Generic and transferable skills</a:t>
            </a:r>
          </a:p>
        </p:txBody>
      </p:sp>
      <p:sp>
        <p:nvSpPr>
          <p:cNvPr id="3" name="Text Placeholder 2"/>
          <p:cNvSpPr>
            <a:spLocks noGrp="1"/>
          </p:cNvSpPr>
          <p:nvPr>
            <p:ph type="body" sz="quarter" idx="10"/>
          </p:nvPr>
        </p:nvSpPr>
        <p:spPr>
          <a:xfrm>
            <a:off x="406439" y="2734594"/>
            <a:ext cx="6334834" cy="978424"/>
          </a:xfrm>
        </p:spPr>
        <p:txBody>
          <a:bodyPr/>
          <a:lstStyle/>
          <a:p>
            <a:r>
              <a:rPr lang="en-GB" dirty="0"/>
              <a:t>Personal and Professional development </a:t>
            </a:r>
          </a:p>
          <a:p>
            <a:r>
              <a:rPr lang="en-GB" dirty="0"/>
              <a:t>for PhD students</a:t>
            </a:r>
          </a:p>
          <a:p>
            <a:endParaRPr lang="en-GB" dirty="0"/>
          </a:p>
          <a:p>
            <a:r>
              <a:rPr lang="en-GB" b="1" dirty="0"/>
              <a:t>Catharina Hiort</a:t>
            </a:r>
          </a:p>
          <a:p>
            <a:endParaRPr lang="en-GB" dirty="0"/>
          </a:p>
        </p:txBody>
      </p:sp>
    </p:spTree>
    <p:extLst>
      <p:ext uri="{BB962C8B-B14F-4D97-AF65-F5344CB8AC3E}">
        <p14:creationId xmlns:p14="http://schemas.microsoft.com/office/powerpoint/2010/main" val="176444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4D6910E-E3F8-41F4-955E-68DD2FC2BF98}"/>
              </a:ext>
            </a:extLst>
          </p:cNvPr>
          <p:cNvSpPr>
            <a:spLocks noGrp="1"/>
          </p:cNvSpPr>
          <p:nvPr>
            <p:ph type="title"/>
          </p:nvPr>
        </p:nvSpPr>
        <p:spPr>
          <a:xfrm>
            <a:off x="360760" y="665683"/>
            <a:ext cx="5945214" cy="594157"/>
          </a:xfrm>
        </p:spPr>
        <p:txBody>
          <a:bodyPr vert="horz" lIns="91440" tIns="45720" rIns="91440" bIns="45720" rtlCol="0" anchor="ctr">
            <a:noAutofit/>
          </a:bodyPr>
          <a:lstStyle/>
          <a:p>
            <a:pPr>
              <a:lnSpc>
                <a:spcPct val="90000"/>
              </a:lnSpc>
            </a:pPr>
            <a:r>
              <a:rPr lang="en-US" altLang="sv-SE" sz="2800" kern="1200" dirty="0"/>
              <a:t>Popular Science Presentation </a:t>
            </a:r>
            <a:endParaRPr lang="en-US" sz="2800" kern="1200" dirty="0"/>
          </a:p>
        </p:txBody>
      </p:sp>
      <p:sp>
        <p:nvSpPr>
          <p:cNvPr id="2" name="TextBox 1">
            <a:extLst>
              <a:ext uri="{FF2B5EF4-FFF2-40B4-BE49-F238E27FC236}">
                <a16:creationId xmlns:a16="http://schemas.microsoft.com/office/drawing/2014/main" id="{11DE10DA-3523-4049-AB5D-DA6F595CBE63}"/>
              </a:ext>
            </a:extLst>
          </p:cNvPr>
          <p:cNvSpPr txBox="1"/>
          <p:nvPr/>
        </p:nvSpPr>
        <p:spPr>
          <a:xfrm>
            <a:off x="414945" y="1422032"/>
            <a:ext cx="8444575" cy="270843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v-SE" sz="2000" dirty="0"/>
              <a:t>Look at the </a:t>
            </a:r>
            <a:r>
              <a:rPr lang="sv-SE" sz="2000" dirty="0" err="1"/>
              <a:t>instructions</a:t>
            </a:r>
            <a:r>
              <a:rPr lang="sv-SE" sz="2000" dirty="0"/>
              <a:t> on the GTS </a:t>
            </a:r>
            <a:r>
              <a:rPr lang="sv-SE" sz="2000" dirty="0" err="1"/>
              <a:t>website</a:t>
            </a:r>
            <a:endParaRPr lang="sv-SE" sz="2000" dirty="0"/>
          </a:p>
          <a:p>
            <a:pPr marL="285750" indent="-285750">
              <a:spcAft>
                <a:spcPts val="600"/>
              </a:spcAft>
              <a:buFont typeface="Arial" panose="020B0604020202020204" pitchFamily="34" charset="0"/>
              <a:buChar char="•"/>
            </a:pPr>
            <a:r>
              <a:rPr lang="sv-SE" sz="2000" dirty="0"/>
              <a:t>(</a:t>
            </a:r>
            <a:r>
              <a:rPr lang="sv-SE" sz="2000" dirty="0" err="1"/>
              <a:t>Take</a:t>
            </a:r>
            <a:r>
              <a:rPr lang="sv-SE" sz="2000" dirty="0"/>
              <a:t> the </a:t>
            </a:r>
            <a:r>
              <a:rPr lang="sv-SE" sz="2000" dirty="0" err="1"/>
              <a:t>Advanced</a:t>
            </a:r>
            <a:r>
              <a:rPr lang="sv-SE" sz="2000" dirty="0"/>
              <a:t> Communication </a:t>
            </a:r>
            <a:r>
              <a:rPr lang="sv-SE" sz="2000" dirty="0" err="1"/>
              <a:t>course</a:t>
            </a:r>
            <a:r>
              <a:rPr lang="sv-SE" sz="2000" dirty="0"/>
              <a:t>)</a:t>
            </a:r>
          </a:p>
          <a:p>
            <a:pPr marL="285750" indent="-285750">
              <a:spcAft>
                <a:spcPts val="600"/>
              </a:spcAft>
              <a:buFont typeface="Arial" panose="020B0604020202020204" pitchFamily="34" charset="0"/>
              <a:buChar char="•"/>
            </a:pPr>
            <a:r>
              <a:rPr lang="sv-SE" sz="2000" dirty="0" err="1"/>
              <a:t>Find</a:t>
            </a:r>
            <a:r>
              <a:rPr lang="sv-SE" sz="2000" dirty="0"/>
              <a:t> a </a:t>
            </a:r>
            <a:r>
              <a:rPr lang="sv-SE" sz="2000" dirty="0" err="1"/>
              <a:t>platform</a:t>
            </a:r>
            <a:r>
              <a:rPr lang="sv-SE" sz="2000" dirty="0"/>
              <a:t>/</a:t>
            </a:r>
            <a:r>
              <a:rPr lang="sv-SE" sz="2000" dirty="0" err="1"/>
              <a:t>setting</a:t>
            </a:r>
            <a:r>
              <a:rPr lang="sv-SE" sz="2000" dirty="0"/>
              <a:t> for </a:t>
            </a:r>
            <a:r>
              <a:rPr lang="sv-SE" sz="2000" dirty="0" err="1"/>
              <a:t>your</a:t>
            </a:r>
            <a:r>
              <a:rPr lang="sv-SE" sz="2000" dirty="0"/>
              <a:t> presentation </a:t>
            </a:r>
          </a:p>
          <a:p>
            <a:pPr marL="285750" indent="-285750">
              <a:spcAft>
                <a:spcPts val="600"/>
              </a:spcAft>
              <a:buFont typeface="Arial" panose="020B0604020202020204" pitchFamily="34" charset="0"/>
              <a:buChar char="•"/>
            </a:pPr>
            <a:r>
              <a:rPr lang="sv-SE" sz="2000" dirty="0" err="1"/>
              <a:t>Prepare</a:t>
            </a:r>
            <a:r>
              <a:rPr lang="sv-SE" sz="2000" dirty="0"/>
              <a:t>, </a:t>
            </a:r>
            <a:r>
              <a:rPr lang="sv-SE" sz="2000" dirty="0" err="1"/>
              <a:t>practice</a:t>
            </a:r>
            <a:r>
              <a:rPr lang="sv-SE" sz="2000" dirty="0"/>
              <a:t>, get feedback</a:t>
            </a:r>
          </a:p>
          <a:p>
            <a:pPr marL="285750" indent="-285750">
              <a:spcAft>
                <a:spcPts val="600"/>
              </a:spcAft>
              <a:buFont typeface="Arial" panose="020B0604020202020204" pitchFamily="34" charset="0"/>
              <a:buChar char="•"/>
            </a:pPr>
            <a:r>
              <a:rPr lang="sv-SE" sz="2000" dirty="0"/>
              <a:t>Present </a:t>
            </a:r>
            <a:r>
              <a:rPr lang="sv-SE" sz="2000" dirty="0" err="1"/>
              <a:t>your</a:t>
            </a:r>
            <a:r>
              <a:rPr lang="sv-SE" sz="2000" dirty="0"/>
              <a:t> research </a:t>
            </a:r>
            <a:r>
              <a:rPr lang="sv-SE" sz="2000" dirty="0" err="1"/>
              <a:t>before</a:t>
            </a:r>
            <a:r>
              <a:rPr lang="sv-SE" sz="2000" dirty="0"/>
              <a:t> an </a:t>
            </a:r>
            <a:r>
              <a:rPr lang="sv-SE" sz="2000" dirty="0" err="1"/>
              <a:t>audience</a:t>
            </a:r>
            <a:r>
              <a:rPr lang="sv-SE" sz="2000" dirty="0"/>
              <a:t> </a:t>
            </a:r>
            <a:r>
              <a:rPr lang="sv-SE" sz="2000" dirty="0" err="1"/>
              <a:t>of</a:t>
            </a:r>
            <a:r>
              <a:rPr lang="sv-SE" sz="2000" dirty="0"/>
              <a:t> </a:t>
            </a:r>
            <a:r>
              <a:rPr lang="sv-SE" sz="2000" dirty="0" err="1"/>
              <a:t>lay</a:t>
            </a:r>
            <a:r>
              <a:rPr lang="sv-SE" sz="2000" dirty="0"/>
              <a:t> </a:t>
            </a:r>
            <a:r>
              <a:rPr lang="sv-SE" sz="2000" dirty="0" err="1"/>
              <a:t>people</a:t>
            </a:r>
            <a:r>
              <a:rPr lang="sv-SE" sz="2000" dirty="0"/>
              <a:t> </a:t>
            </a:r>
          </a:p>
          <a:p>
            <a:pPr marL="285750" indent="-285750">
              <a:spcAft>
                <a:spcPts val="600"/>
              </a:spcAft>
              <a:buFont typeface="Arial" panose="020B0604020202020204" pitchFamily="34" charset="0"/>
              <a:buChar char="•"/>
            </a:pPr>
            <a:r>
              <a:rPr lang="sv-SE" sz="2000" dirty="0"/>
              <a:t>Get </a:t>
            </a:r>
            <a:r>
              <a:rPr lang="sv-SE" sz="2000" dirty="0" err="1"/>
              <a:t>written</a:t>
            </a:r>
            <a:r>
              <a:rPr lang="sv-SE" sz="2000" dirty="0"/>
              <a:t> feedback (</a:t>
            </a:r>
            <a:r>
              <a:rPr lang="sv-SE" sz="2000" i="1" dirty="0" err="1"/>
              <a:t>use</a:t>
            </a:r>
            <a:r>
              <a:rPr lang="sv-SE" sz="2000" i="1" dirty="0"/>
              <a:t> the form</a:t>
            </a:r>
            <a:r>
              <a:rPr lang="sv-SE" sz="2000" dirty="0"/>
              <a:t>)</a:t>
            </a:r>
          </a:p>
          <a:p>
            <a:pPr marL="285750" indent="-285750">
              <a:spcAft>
                <a:spcPts val="600"/>
              </a:spcAft>
              <a:buFont typeface="Arial" panose="020B0604020202020204" pitchFamily="34" charset="0"/>
              <a:buChar char="•"/>
            </a:pPr>
            <a:r>
              <a:rPr lang="sv-SE" sz="2000" dirty="0" err="1"/>
              <a:t>Write</a:t>
            </a:r>
            <a:r>
              <a:rPr lang="sv-SE" sz="2000" dirty="0"/>
              <a:t> and </a:t>
            </a:r>
            <a:r>
              <a:rPr lang="sv-SE" sz="2000" dirty="0" err="1"/>
              <a:t>submit</a:t>
            </a:r>
            <a:r>
              <a:rPr lang="sv-SE" sz="2000" dirty="0"/>
              <a:t> a </a:t>
            </a:r>
            <a:r>
              <a:rPr lang="sv-SE" sz="2000" dirty="0" err="1"/>
              <a:t>reflection</a:t>
            </a:r>
            <a:r>
              <a:rPr lang="sv-SE" sz="2000" dirty="0"/>
              <a:t>… examination!</a:t>
            </a:r>
          </a:p>
        </p:txBody>
      </p:sp>
      <p:sp>
        <p:nvSpPr>
          <p:cNvPr id="3" name="TextBox 2">
            <a:extLst>
              <a:ext uri="{FF2B5EF4-FFF2-40B4-BE49-F238E27FC236}">
                <a16:creationId xmlns:a16="http://schemas.microsoft.com/office/drawing/2014/main" id="{8713ADDC-ED93-4CD9-94C8-7CA2D3249BA6}"/>
              </a:ext>
            </a:extLst>
          </p:cNvPr>
          <p:cNvSpPr txBox="1"/>
          <p:nvPr/>
        </p:nvSpPr>
        <p:spPr>
          <a:xfrm>
            <a:off x="9001760" y="1517227"/>
            <a:ext cx="184731" cy="300082"/>
          </a:xfrm>
          <a:prstGeom prst="rect">
            <a:avLst/>
          </a:prstGeom>
          <a:noFill/>
        </p:spPr>
        <p:txBody>
          <a:bodyPr wrap="none" rtlCol="0">
            <a:spAutoFit/>
          </a:bodyPr>
          <a:lstStyle/>
          <a:p>
            <a:endParaRPr lang="sv-SE" dirty="0"/>
          </a:p>
        </p:txBody>
      </p:sp>
      <p:sp>
        <p:nvSpPr>
          <p:cNvPr id="4" name="TextBox 3">
            <a:extLst>
              <a:ext uri="{FF2B5EF4-FFF2-40B4-BE49-F238E27FC236}">
                <a16:creationId xmlns:a16="http://schemas.microsoft.com/office/drawing/2014/main" id="{B67A64E5-2939-4892-AE59-50E6274B8FF9}"/>
              </a:ext>
            </a:extLst>
          </p:cNvPr>
          <p:cNvSpPr txBox="1"/>
          <p:nvPr/>
        </p:nvSpPr>
        <p:spPr>
          <a:xfrm>
            <a:off x="166877" y="4370697"/>
            <a:ext cx="8791786" cy="507831"/>
          </a:xfrm>
          <a:prstGeom prst="rect">
            <a:avLst/>
          </a:prstGeom>
          <a:noFill/>
        </p:spPr>
        <p:txBody>
          <a:bodyPr wrap="square" rtlCol="0">
            <a:spAutoFit/>
          </a:bodyPr>
          <a:lstStyle/>
          <a:p>
            <a:r>
              <a:rPr lang="sv-SE" dirty="0"/>
              <a:t>A </a:t>
            </a:r>
            <a:r>
              <a:rPr lang="sv-SE" dirty="0" err="1"/>
              <a:t>library</a:t>
            </a:r>
            <a:r>
              <a:rPr lang="sv-SE" dirty="0"/>
              <a:t>, a </a:t>
            </a:r>
            <a:r>
              <a:rPr lang="sv-SE" dirty="0" err="1"/>
              <a:t>high</a:t>
            </a:r>
            <a:r>
              <a:rPr lang="sv-SE" dirty="0"/>
              <a:t> </a:t>
            </a:r>
            <a:r>
              <a:rPr lang="sv-SE" dirty="0" err="1"/>
              <a:t>school</a:t>
            </a:r>
            <a:r>
              <a:rPr lang="sv-SE" dirty="0"/>
              <a:t>, a club, an association, a </a:t>
            </a:r>
            <a:r>
              <a:rPr lang="sv-SE" dirty="0" err="1"/>
              <a:t>group</a:t>
            </a:r>
            <a:r>
              <a:rPr lang="sv-SE" dirty="0"/>
              <a:t> </a:t>
            </a:r>
            <a:r>
              <a:rPr lang="sv-SE" dirty="0" err="1"/>
              <a:t>of</a:t>
            </a:r>
            <a:r>
              <a:rPr lang="sv-SE" dirty="0"/>
              <a:t> </a:t>
            </a:r>
            <a:r>
              <a:rPr lang="sv-SE" dirty="0" err="1"/>
              <a:t>friends</a:t>
            </a:r>
            <a:r>
              <a:rPr lang="sv-SE" dirty="0"/>
              <a:t>, the Intl. Science Festival (Gothenburg), a podcast, a </a:t>
            </a:r>
            <a:r>
              <a:rPr lang="sv-SE" dirty="0" err="1"/>
              <a:t>youtube</a:t>
            </a:r>
            <a:r>
              <a:rPr lang="sv-SE" dirty="0"/>
              <a:t> video, etc.</a:t>
            </a:r>
          </a:p>
        </p:txBody>
      </p:sp>
      <p:sp>
        <p:nvSpPr>
          <p:cNvPr id="6" name="TextBox 5">
            <a:extLst>
              <a:ext uri="{FF2B5EF4-FFF2-40B4-BE49-F238E27FC236}">
                <a16:creationId xmlns:a16="http://schemas.microsoft.com/office/drawing/2014/main" id="{FBF5F3BA-2AAB-4388-B6CB-B96033BA3B39}"/>
              </a:ext>
            </a:extLst>
          </p:cNvPr>
          <p:cNvSpPr txBox="1"/>
          <p:nvPr/>
        </p:nvSpPr>
        <p:spPr>
          <a:xfrm>
            <a:off x="6491311" y="714146"/>
            <a:ext cx="2510449" cy="707886"/>
          </a:xfrm>
          <a:prstGeom prst="rect">
            <a:avLst/>
          </a:prstGeom>
          <a:solidFill>
            <a:schemeClr val="tx2">
              <a:lumMod val="75000"/>
            </a:schemeClr>
          </a:solidFill>
        </p:spPr>
        <p:txBody>
          <a:bodyPr wrap="square" rtlCol="0">
            <a:spAutoFit/>
          </a:bodyPr>
          <a:lstStyle/>
          <a:p>
            <a:r>
              <a:rPr lang="sv-SE" sz="2000" b="1" dirty="0" err="1">
                <a:solidFill>
                  <a:schemeClr val="bg1"/>
                </a:solidFill>
              </a:rPr>
              <a:t>Recommendation</a:t>
            </a:r>
            <a:r>
              <a:rPr lang="sv-SE" sz="2000" b="1" dirty="0">
                <a:solidFill>
                  <a:schemeClr val="bg1"/>
                </a:solidFill>
              </a:rPr>
              <a:t>:</a:t>
            </a:r>
          </a:p>
          <a:p>
            <a:r>
              <a:rPr lang="sv-SE" sz="2000" b="1" dirty="0">
                <a:solidFill>
                  <a:schemeClr val="bg1"/>
                </a:solidFill>
              </a:rPr>
              <a:t>AFTER </a:t>
            </a:r>
            <a:r>
              <a:rPr lang="sv-SE" sz="2000" b="1" dirty="0" err="1">
                <a:solidFill>
                  <a:schemeClr val="bg1"/>
                </a:solidFill>
              </a:rPr>
              <a:t>licentiate</a:t>
            </a:r>
            <a:r>
              <a:rPr lang="sv-SE" sz="2000" b="1" dirty="0">
                <a:solidFill>
                  <a:schemeClr val="bg1"/>
                </a:solidFill>
              </a:rPr>
              <a:t>.</a:t>
            </a:r>
          </a:p>
        </p:txBody>
      </p:sp>
    </p:spTree>
    <p:extLst>
      <p:ext uri="{BB962C8B-B14F-4D97-AF65-F5344CB8AC3E}">
        <p14:creationId xmlns:p14="http://schemas.microsoft.com/office/powerpoint/2010/main" val="34257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1096D84-6A07-47AE-9665-5174C976501F}"/>
              </a:ext>
            </a:extLst>
          </p:cNvPr>
          <p:cNvSpPr>
            <a:spLocks noGrp="1"/>
          </p:cNvSpPr>
          <p:nvPr>
            <p:ph type="dt" sz="half" idx="10"/>
          </p:nvPr>
        </p:nvSpPr>
        <p:spPr/>
        <p:txBody>
          <a:bodyPr/>
          <a:lstStyle/>
          <a:p>
            <a:fld id="{EA62EDE9-BA80-7E48-A3D1-784549844A76}" type="datetime1">
              <a:rPr lang="sv-SE" smtClean="0"/>
              <a:t>2020-09-30</a:t>
            </a:fld>
            <a:endParaRPr lang="sv-SE" dirty="0"/>
          </a:p>
        </p:txBody>
      </p:sp>
      <p:sp>
        <p:nvSpPr>
          <p:cNvPr id="3" name="Platshållare för sidfot 2">
            <a:extLst>
              <a:ext uri="{FF2B5EF4-FFF2-40B4-BE49-F238E27FC236}">
                <a16:creationId xmlns:a16="http://schemas.microsoft.com/office/drawing/2014/main" id="{5FB8789B-2FD7-4A04-9C48-3FA91CC85AE4}"/>
              </a:ext>
            </a:extLst>
          </p:cNvPr>
          <p:cNvSpPr>
            <a:spLocks noGrp="1"/>
          </p:cNvSpPr>
          <p:nvPr>
            <p:ph type="ftr" sz="quarter" idx="11"/>
          </p:nvPr>
        </p:nvSpPr>
        <p:spPr/>
        <p:txBody>
          <a:bodyPr/>
          <a:lstStyle/>
          <a:p>
            <a:r>
              <a:rPr lang="en-GB" noProof="0"/>
              <a:t>Chalmers University of Technology</a:t>
            </a:r>
            <a:endParaRPr lang="en-GB" noProof="0" dirty="0"/>
          </a:p>
        </p:txBody>
      </p:sp>
      <p:sp>
        <p:nvSpPr>
          <p:cNvPr id="4" name="Platshållare för bildnummer 3">
            <a:extLst>
              <a:ext uri="{FF2B5EF4-FFF2-40B4-BE49-F238E27FC236}">
                <a16:creationId xmlns:a16="http://schemas.microsoft.com/office/drawing/2014/main" id="{1D73A426-A878-4E47-8289-8A3919CF9C8D}"/>
              </a:ext>
            </a:extLst>
          </p:cNvPr>
          <p:cNvSpPr>
            <a:spLocks noGrp="1"/>
          </p:cNvSpPr>
          <p:nvPr>
            <p:ph type="sldNum" sz="quarter" idx="12"/>
          </p:nvPr>
        </p:nvSpPr>
        <p:spPr/>
        <p:txBody>
          <a:bodyPr/>
          <a:lstStyle/>
          <a:p>
            <a:fld id="{344E8EA3-C3DD-5544-8A1C-EA00A1673D37}" type="slidenum">
              <a:rPr lang="sv-SE" smtClean="0"/>
              <a:pPr/>
              <a:t>11</a:t>
            </a:fld>
            <a:endParaRPr lang="sv-SE" dirty="0"/>
          </a:p>
        </p:txBody>
      </p:sp>
      <p:sp>
        <p:nvSpPr>
          <p:cNvPr id="5" name="Rubrik 4">
            <a:extLst>
              <a:ext uri="{FF2B5EF4-FFF2-40B4-BE49-F238E27FC236}">
                <a16:creationId xmlns:a16="http://schemas.microsoft.com/office/drawing/2014/main" id="{E19231D2-3A0C-45CD-A972-BB40866F82C8}"/>
              </a:ext>
            </a:extLst>
          </p:cNvPr>
          <p:cNvSpPr>
            <a:spLocks noGrp="1"/>
          </p:cNvSpPr>
          <p:nvPr>
            <p:ph type="title"/>
          </p:nvPr>
        </p:nvSpPr>
        <p:spPr/>
        <p:txBody>
          <a:bodyPr/>
          <a:lstStyle/>
          <a:p>
            <a:r>
              <a:rPr lang="sv-SE" dirty="0" err="1">
                <a:latin typeface="Akzidenz for Chalmers Regular"/>
                <a:ea typeface="ＭＳ Ｐゴシック" panose="020B0600070205080204" pitchFamily="34" charset="-128"/>
              </a:rPr>
              <a:t>Registration</a:t>
            </a:r>
            <a:r>
              <a:rPr lang="sv-SE" dirty="0">
                <a:latin typeface="Akzidenz for Chalmers Regular"/>
                <a:ea typeface="ＭＳ Ｐゴシック" panose="020B0600070205080204" pitchFamily="34" charset="-128"/>
              </a:rPr>
              <a:t> in Ladok</a:t>
            </a:r>
            <a:endParaRPr lang="sv-SE" dirty="0"/>
          </a:p>
        </p:txBody>
      </p:sp>
      <p:sp>
        <p:nvSpPr>
          <p:cNvPr id="6" name="Platshållare för innehåll 5">
            <a:extLst>
              <a:ext uri="{FF2B5EF4-FFF2-40B4-BE49-F238E27FC236}">
                <a16:creationId xmlns:a16="http://schemas.microsoft.com/office/drawing/2014/main" id="{8E58A0BB-343C-44BB-B0ED-836B685EF0C8}"/>
              </a:ext>
            </a:extLst>
          </p:cNvPr>
          <p:cNvSpPr>
            <a:spLocks noGrp="1"/>
          </p:cNvSpPr>
          <p:nvPr>
            <p:ph idx="1"/>
          </p:nvPr>
        </p:nvSpPr>
        <p:spPr>
          <a:xfrm>
            <a:off x="468890" y="1604199"/>
            <a:ext cx="8217910" cy="2800083"/>
          </a:xfrm>
        </p:spPr>
        <p:txBody>
          <a:bodyPr/>
          <a:lstStyle/>
          <a:p>
            <a:r>
              <a:rPr lang="sv-SE" dirty="0"/>
              <a:t>Not </a:t>
            </a:r>
            <a:r>
              <a:rPr lang="sv-SE" dirty="0" err="1"/>
              <a:t>formally</a:t>
            </a:r>
            <a:r>
              <a:rPr lang="sv-SE" dirty="0"/>
              <a:t> </a:t>
            </a:r>
            <a:r>
              <a:rPr lang="sv-SE" dirty="0" err="1"/>
              <a:t>registered</a:t>
            </a:r>
            <a:r>
              <a:rPr lang="sv-SE" dirty="0"/>
              <a:t> as a PhD student in Ladok = No </a:t>
            </a:r>
            <a:r>
              <a:rPr lang="sv-SE" dirty="0" err="1"/>
              <a:t>credit</a:t>
            </a:r>
            <a:r>
              <a:rPr lang="sv-SE" dirty="0"/>
              <a:t> for the </a:t>
            </a:r>
            <a:r>
              <a:rPr lang="sv-SE" i="1" dirty="0"/>
              <a:t>General </a:t>
            </a:r>
            <a:r>
              <a:rPr lang="sv-SE" i="1" dirty="0" err="1"/>
              <a:t>Introduction</a:t>
            </a:r>
            <a:r>
              <a:rPr lang="sv-SE" i="1" dirty="0"/>
              <a:t> Day</a:t>
            </a:r>
            <a:r>
              <a:rPr lang="sv-SE" dirty="0"/>
              <a:t> UNTIL </a:t>
            </a:r>
            <a:r>
              <a:rPr lang="sv-SE" dirty="0" err="1"/>
              <a:t>you</a:t>
            </a:r>
            <a:r>
              <a:rPr lang="sv-SE" dirty="0"/>
              <a:t> </a:t>
            </a:r>
            <a:r>
              <a:rPr lang="sv-SE" dirty="0" err="1"/>
              <a:t>are</a:t>
            </a:r>
            <a:r>
              <a:rPr lang="sv-SE" dirty="0"/>
              <a:t> </a:t>
            </a:r>
            <a:r>
              <a:rPr lang="sv-SE" dirty="0" err="1"/>
              <a:t>registered</a:t>
            </a:r>
            <a:r>
              <a:rPr lang="sv-SE" dirty="0"/>
              <a:t>. </a:t>
            </a:r>
          </a:p>
          <a:p>
            <a:endParaRPr lang="sv-SE" dirty="0"/>
          </a:p>
          <a:p>
            <a:r>
              <a:rPr lang="sv-SE" dirty="0" err="1"/>
              <a:t>Registration</a:t>
            </a:r>
            <a:r>
              <a:rPr lang="sv-SE" dirty="0"/>
              <a:t> in Ladok is a process! </a:t>
            </a:r>
            <a:r>
              <a:rPr lang="sv-SE" dirty="0" err="1"/>
              <a:t>Can</a:t>
            </a:r>
            <a:r>
              <a:rPr lang="sv-SE" dirty="0"/>
              <a:t> </a:t>
            </a:r>
            <a:r>
              <a:rPr lang="sv-SE" dirty="0" err="1"/>
              <a:t>take</a:t>
            </a:r>
            <a:r>
              <a:rPr lang="sv-SE" dirty="0"/>
              <a:t> </a:t>
            </a:r>
            <a:r>
              <a:rPr lang="sv-SE" dirty="0" err="1"/>
              <a:t>up</a:t>
            </a:r>
            <a:r>
              <a:rPr lang="sv-SE" dirty="0"/>
              <a:t> to 2 </a:t>
            </a:r>
            <a:r>
              <a:rPr lang="sv-SE" dirty="0" err="1"/>
              <a:t>months</a:t>
            </a:r>
            <a:r>
              <a:rPr lang="sv-SE" dirty="0"/>
              <a:t> </a:t>
            </a:r>
          </a:p>
          <a:p>
            <a:endParaRPr lang="sv-SE" dirty="0"/>
          </a:p>
        </p:txBody>
      </p:sp>
    </p:spTree>
    <p:extLst>
      <p:ext uri="{BB962C8B-B14F-4D97-AF65-F5344CB8AC3E}">
        <p14:creationId xmlns:p14="http://schemas.microsoft.com/office/powerpoint/2010/main" val="249404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8AB0207-E42F-4C9E-92D5-BAFEAC3191B9}"/>
              </a:ext>
            </a:extLst>
          </p:cNvPr>
          <p:cNvSpPr>
            <a:spLocks noGrp="1"/>
          </p:cNvSpPr>
          <p:nvPr>
            <p:ph type="dt" sz="half" idx="10"/>
          </p:nvPr>
        </p:nvSpPr>
        <p:spPr/>
        <p:txBody>
          <a:bodyPr/>
          <a:lstStyle/>
          <a:p>
            <a:fld id="{EA62EDE9-BA80-7E48-A3D1-784549844A76}" type="datetime1">
              <a:rPr lang="sv-SE" smtClean="0"/>
              <a:t>2020-09-30</a:t>
            </a:fld>
            <a:endParaRPr lang="sv-SE" dirty="0"/>
          </a:p>
        </p:txBody>
      </p:sp>
      <p:sp>
        <p:nvSpPr>
          <p:cNvPr id="3" name="Platshållare för sidfot 2">
            <a:extLst>
              <a:ext uri="{FF2B5EF4-FFF2-40B4-BE49-F238E27FC236}">
                <a16:creationId xmlns:a16="http://schemas.microsoft.com/office/drawing/2014/main" id="{875E4B47-F4D2-4A53-94FD-5F511B197835}"/>
              </a:ext>
            </a:extLst>
          </p:cNvPr>
          <p:cNvSpPr>
            <a:spLocks noGrp="1"/>
          </p:cNvSpPr>
          <p:nvPr>
            <p:ph type="ftr" sz="quarter" idx="11"/>
          </p:nvPr>
        </p:nvSpPr>
        <p:spPr/>
        <p:txBody>
          <a:bodyPr/>
          <a:lstStyle/>
          <a:p>
            <a:r>
              <a:rPr lang="en-GB" noProof="0"/>
              <a:t>Chalmers University of Technology</a:t>
            </a:r>
            <a:endParaRPr lang="en-GB" noProof="0" dirty="0"/>
          </a:p>
        </p:txBody>
      </p:sp>
      <p:sp>
        <p:nvSpPr>
          <p:cNvPr id="4" name="Platshållare för bildnummer 3">
            <a:extLst>
              <a:ext uri="{FF2B5EF4-FFF2-40B4-BE49-F238E27FC236}">
                <a16:creationId xmlns:a16="http://schemas.microsoft.com/office/drawing/2014/main" id="{737B98FE-1890-47AB-8291-3853742A2AE7}"/>
              </a:ext>
            </a:extLst>
          </p:cNvPr>
          <p:cNvSpPr>
            <a:spLocks noGrp="1"/>
          </p:cNvSpPr>
          <p:nvPr>
            <p:ph type="sldNum" sz="quarter" idx="12"/>
          </p:nvPr>
        </p:nvSpPr>
        <p:spPr/>
        <p:txBody>
          <a:bodyPr/>
          <a:lstStyle/>
          <a:p>
            <a:fld id="{344E8EA3-C3DD-5544-8A1C-EA00A1673D37}" type="slidenum">
              <a:rPr lang="sv-SE" smtClean="0"/>
              <a:pPr/>
              <a:t>12</a:t>
            </a:fld>
            <a:endParaRPr lang="sv-SE" dirty="0"/>
          </a:p>
        </p:txBody>
      </p:sp>
      <p:sp>
        <p:nvSpPr>
          <p:cNvPr id="5" name="Rubrik 4">
            <a:extLst>
              <a:ext uri="{FF2B5EF4-FFF2-40B4-BE49-F238E27FC236}">
                <a16:creationId xmlns:a16="http://schemas.microsoft.com/office/drawing/2014/main" id="{AFD44029-6230-48E9-B326-41E49EDA780D}"/>
              </a:ext>
            </a:extLst>
          </p:cNvPr>
          <p:cNvSpPr>
            <a:spLocks noGrp="1"/>
          </p:cNvSpPr>
          <p:nvPr>
            <p:ph type="title"/>
          </p:nvPr>
        </p:nvSpPr>
        <p:spPr/>
        <p:txBody>
          <a:bodyPr/>
          <a:lstStyle/>
          <a:p>
            <a:r>
              <a:rPr lang="en-GB" altLang="sv-SE" dirty="0">
                <a:latin typeface="Akzidenz for Chalmers Regular"/>
                <a:ea typeface="ＭＳ Ｐゴシック" panose="020B0600070205080204" pitchFamily="34" charset="-128"/>
                <a:cs typeface="Akzidenz-Bd for Chalmers" pitchFamily="2"/>
              </a:rPr>
              <a:t>What we expect of You</a:t>
            </a:r>
            <a:endParaRPr lang="sv-SE" dirty="0"/>
          </a:p>
        </p:txBody>
      </p:sp>
      <p:sp>
        <p:nvSpPr>
          <p:cNvPr id="6" name="Platshållare för innehåll 5">
            <a:extLst>
              <a:ext uri="{FF2B5EF4-FFF2-40B4-BE49-F238E27FC236}">
                <a16:creationId xmlns:a16="http://schemas.microsoft.com/office/drawing/2014/main" id="{A082F6C8-6BEC-4254-8CBA-CEAD4074BE37}"/>
              </a:ext>
            </a:extLst>
          </p:cNvPr>
          <p:cNvSpPr>
            <a:spLocks noGrp="1"/>
          </p:cNvSpPr>
          <p:nvPr>
            <p:ph idx="1"/>
          </p:nvPr>
        </p:nvSpPr>
        <p:spPr>
          <a:xfrm>
            <a:off x="468890" y="1273681"/>
            <a:ext cx="8314892" cy="3480241"/>
          </a:xfrm>
        </p:spPr>
        <p:txBody>
          <a:bodyPr/>
          <a:lstStyle/>
          <a:p>
            <a:pPr marL="342900" indent="-342900">
              <a:buFont typeface="Arial" panose="020B0604020202020204" pitchFamily="34" charset="0"/>
              <a:buChar char="•"/>
              <a:defRPr/>
            </a:pPr>
            <a:r>
              <a:rPr lang="en-GB" sz="2100" dirty="0"/>
              <a:t>Register in Ladok.</a:t>
            </a:r>
          </a:p>
          <a:p>
            <a:pPr marL="342900" indent="-342900">
              <a:buFont typeface="Arial" panose="020B0604020202020204" pitchFamily="34" charset="0"/>
              <a:buChar char="•"/>
              <a:defRPr/>
            </a:pPr>
            <a:r>
              <a:rPr lang="en-GB" sz="2100" b="1" dirty="0"/>
              <a:t>Talk to your supervisor(s) and plan for your course work.</a:t>
            </a:r>
          </a:p>
          <a:p>
            <a:pPr marL="342900" indent="-342900">
              <a:buFont typeface="Arial" panose="020B0604020202020204" pitchFamily="34" charset="0"/>
              <a:buChar char="•"/>
              <a:defRPr/>
            </a:pPr>
            <a:r>
              <a:rPr lang="en-GB" sz="2100" dirty="0"/>
              <a:t>Register for courses and activities (</a:t>
            </a:r>
            <a:r>
              <a:rPr lang="en-GB" sz="2100" i="1" dirty="0"/>
              <a:t>GTS on the intranet</a:t>
            </a:r>
            <a:r>
              <a:rPr lang="en-GB" sz="2100" dirty="0"/>
              <a:t>).</a:t>
            </a:r>
          </a:p>
          <a:p>
            <a:pPr marL="342900" indent="-342900">
              <a:buFont typeface="Arial" panose="020B0604020202020204" pitchFamily="34" charset="0"/>
              <a:buChar char="•"/>
              <a:defRPr/>
            </a:pPr>
            <a:r>
              <a:rPr lang="en-GB" sz="2100" dirty="0"/>
              <a:t>Your attendance and active participation in all parts of a course.</a:t>
            </a:r>
          </a:p>
          <a:p>
            <a:pPr marL="342900" indent="-342900">
              <a:buFont typeface="Arial" panose="020B0604020202020204" pitchFamily="34" charset="0"/>
              <a:buChar char="•"/>
              <a:defRPr/>
            </a:pPr>
            <a:r>
              <a:rPr lang="en-GB" sz="2100" dirty="0"/>
              <a:t>Your constructive feedback after completion of a course.</a:t>
            </a:r>
          </a:p>
          <a:p>
            <a:pPr marL="342900" indent="-342900">
              <a:buFont typeface="Arial" panose="020B0604020202020204" pitchFamily="34" charset="0"/>
              <a:buChar char="•"/>
              <a:defRPr/>
            </a:pPr>
            <a:r>
              <a:rPr lang="en-GB" sz="2100" dirty="0"/>
              <a:t>Give notice well ahead of time if you need to cancel your participation: in the booking system, at least 1 week prior to the course start. Late cancellation fees will be charged to your division. </a:t>
            </a:r>
          </a:p>
          <a:p>
            <a:endParaRPr lang="sv-SE" sz="2100" dirty="0"/>
          </a:p>
        </p:txBody>
      </p:sp>
    </p:spTree>
    <p:extLst>
      <p:ext uri="{BB962C8B-B14F-4D97-AF65-F5344CB8AC3E}">
        <p14:creationId xmlns:p14="http://schemas.microsoft.com/office/powerpoint/2010/main" val="3023113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366591-47F1-42A4-812F-3A9C6725EDB1}"/>
              </a:ext>
            </a:extLst>
          </p:cNvPr>
          <p:cNvSpPr>
            <a:spLocks noGrp="1"/>
          </p:cNvSpPr>
          <p:nvPr>
            <p:ph type="dt" sz="half" idx="10"/>
          </p:nvPr>
        </p:nvSpPr>
        <p:spPr/>
        <p:txBody>
          <a:bodyPr/>
          <a:lstStyle/>
          <a:p>
            <a:fld id="{EA62EDE9-BA80-7E48-A3D1-784549844A76}" type="datetime1">
              <a:rPr lang="sv-SE" smtClean="0"/>
              <a:t>2020-09-30</a:t>
            </a:fld>
            <a:endParaRPr lang="sv-SE" dirty="0"/>
          </a:p>
        </p:txBody>
      </p:sp>
      <p:sp>
        <p:nvSpPr>
          <p:cNvPr id="3" name="Footer Placeholder 2">
            <a:extLst>
              <a:ext uri="{FF2B5EF4-FFF2-40B4-BE49-F238E27FC236}">
                <a16:creationId xmlns:a16="http://schemas.microsoft.com/office/drawing/2014/main" id="{1130FACC-BD20-467F-8750-A54E71FC4B60}"/>
              </a:ext>
            </a:extLst>
          </p:cNvPr>
          <p:cNvSpPr>
            <a:spLocks noGrp="1"/>
          </p:cNvSpPr>
          <p:nvPr>
            <p:ph type="ftr" sz="quarter" idx="11"/>
          </p:nvPr>
        </p:nvSpPr>
        <p:spPr/>
        <p:txBody>
          <a:bodyPr/>
          <a:lstStyle/>
          <a:p>
            <a:r>
              <a:rPr lang="en-GB" noProof="0"/>
              <a:t>Chalmers University of Technology</a:t>
            </a:r>
            <a:endParaRPr lang="en-GB" noProof="0" dirty="0"/>
          </a:p>
        </p:txBody>
      </p:sp>
      <p:sp>
        <p:nvSpPr>
          <p:cNvPr id="4" name="Slide Number Placeholder 3">
            <a:extLst>
              <a:ext uri="{FF2B5EF4-FFF2-40B4-BE49-F238E27FC236}">
                <a16:creationId xmlns:a16="http://schemas.microsoft.com/office/drawing/2014/main" id="{D40676DC-F059-48B0-9187-815DC5D087C4}"/>
              </a:ext>
            </a:extLst>
          </p:cNvPr>
          <p:cNvSpPr>
            <a:spLocks noGrp="1"/>
          </p:cNvSpPr>
          <p:nvPr>
            <p:ph type="sldNum" sz="quarter" idx="12"/>
          </p:nvPr>
        </p:nvSpPr>
        <p:spPr/>
        <p:txBody>
          <a:bodyPr/>
          <a:lstStyle/>
          <a:p>
            <a:fld id="{344E8EA3-C3DD-5544-8A1C-EA00A1673D37}" type="slidenum">
              <a:rPr lang="sv-SE" smtClean="0"/>
              <a:pPr/>
              <a:t>13</a:t>
            </a:fld>
            <a:endParaRPr lang="sv-SE" dirty="0"/>
          </a:p>
        </p:txBody>
      </p:sp>
      <p:sp>
        <p:nvSpPr>
          <p:cNvPr id="5" name="Title 4">
            <a:extLst>
              <a:ext uri="{FF2B5EF4-FFF2-40B4-BE49-F238E27FC236}">
                <a16:creationId xmlns:a16="http://schemas.microsoft.com/office/drawing/2014/main" id="{B19C975C-6DFF-4E60-A453-58D8B99DB96E}"/>
              </a:ext>
            </a:extLst>
          </p:cNvPr>
          <p:cNvSpPr>
            <a:spLocks noGrp="1"/>
          </p:cNvSpPr>
          <p:nvPr>
            <p:ph type="title"/>
          </p:nvPr>
        </p:nvSpPr>
        <p:spPr/>
        <p:txBody>
          <a:bodyPr/>
          <a:lstStyle/>
          <a:p>
            <a:r>
              <a:rPr lang="sv-SE" dirty="0"/>
              <a:t>Tips from the coach…</a:t>
            </a:r>
          </a:p>
        </p:txBody>
      </p:sp>
      <p:sp>
        <p:nvSpPr>
          <p:cNvPr id="6" name="Content Placeholder 5">
            <a:extLst>
              <a:ext uri="{FF2B5EF4-FFF2-40B4-BE49-F238E27FC236}">
                <a16:creationId xmlns:a16="http://schemas.microsoft.com/office/drawing/2014/main" id="{2C9D62E3-25BC-4826-85B2-5C09F94A33F7}"/>
              </a:ext>
            </a:extLst>
          </p:cNvPr>
          <p:cNvSpPr>
            <a:spLocks noGrp="1"/>
          </p:cNvSpPr>
          <p:nvPr>
            <p:ph idx="1"/>
          </p:nvPr>
        </p:nvSpPr>
        <p:spPr>
          <a:xfrm>
            <a:off x="468890" y="1506678"/>
            <a:ext cx="8614150" cy="2264134"/>
          </a:xfrm>
        </p:spPr>
        <p:txBody>
          <a:bodyPr numCol="2"/>
          <a:lstStyle/>
          <a:p>
            <a:r>
              <a:rPr lang="sv-SE" sz="3200" b="1" dirty="0"/>
              <a:t>P</a:t>
            </a:r>
            <a:r>
              <a:rPr lang="sv-SE" sz="2400" b="1" dirty="0"/>
              <a:t>LAN</a:t>
            </a:r>
            <a:r>
              <a:rPr lang="sv-SE" sz="2400" dirty="0"/>
              <a:t> &amp; SAVE</a:t>
            </a:r>
          </a:p>
          <a:p>
            <a:r>
              <a:rPr lang="sv-SE" sz="3200" dirty="0"/>
              <a:t>A</a:t>
            </a:r>
            <a:r>
              <a:rPr lang="sv-SE" sz="2400" dirty="0"/>
              <a:t>SK</a:t>
            </a:r>
          </a:p>
          <a:p>
            <a:r>
              <a:rPr lang="sv-SE" sz="3200" dirty="0"/>
              <a:t>S</a:t>
            </a:r>
            <a:r>
              <a:rPr lang="sv-SE" sz="2400" dirty="0"/>
              <a:t>HOW UP or CANCEL</a:t>
            </a:r>
          </a:p>
          <a:p>
            <a:r>
              <a:rPr lang="sv-SE" sz="3200" dirty="0"/>
              <a:t>B</a:t>
            </a:r>
            <a:r>
              <a:rPr lang="sv-SE" sz="2400" dirty="0"/>
              <a:t>E ON TIME</a:t>
            </a:r>
          </a:p>
          <a:p>
            <a:r>
              <a:rPr lang="sv-SE" sz="3200" dirty="0"/>
              <a:t>B</a:t>
            </a:r>
            <a:r>
              <a:rPr lang="sv-SE" sz="2400" dirty="0"/>
              <a:t>E ACTIVE &amp; CONTRIBUTE</a:t>
            </a:r>
          </a:p>
          <a:p>
            <a:r>
              <a:rPr lang="sv-SE" sz="3200" dirty="0"/>
              <a:t>N</a:t>
            </a:r>
            <a:r>
              <a:rPr lang="sv-SE" sz="2400" dirty="0"/>
              <a:t>ETWORK &amp; SOCIALISE</a:t>
            </a:r>
          </a:p>
          <a:p>
            <a:r>
              <a:rPr lang="sv-SE" sz="3200" dirty="0"/>
              <a:t>E</a:t>
            </a:r>
            <a:r>
              <a:rPr lang="sv-SE" sz="2400" dirty="0"/>
              <a:t>NJOY</a:t>
            </a:r>
          </a:p>
          <a:p>
            <a:endParaRPr lang="sv-SE" sz="3200" dirty="0"/>
          </a:p>
        </p:txBody>
      </p:sp>
      <p:sp>
        <p:nvSpPr>
          <p:cNvPr id="8" name="TextBox 7">
            <a:extLst>
              <a:ext uri="{FF2B5EF4-FFF2-40B4-BE49-F238E27FC236}">
                <a16:creationId xmlns:a16="http://schemas.microsoft.com/office/drawing/2014/main" id="{B17B4464-65A5-450D-B49B-13FC9955CDDD}"/>
              </a:ext>
            </a:extLst>
          </p:cNvPr>
          <p:cNvSpPr txBox="1"/>
          <p:nvPr/>
        </p:nvSpPr>
        <p:spPr>
          <a:xfrm>
            <a:off x="2774082" y="3769360"/>
            <a:ext cx="4003765" cy="1015663"/>
          </a:xfrm>
          <a:prstGeom prst="rect">
            <a:avLst/>
          </a:prstGeom>
          <a:noFill/>
        </p:spPr>
        <p:txBody>
          <a:bodyPr wrap="square" rtlCol="0">
            <a:spAutoFit/>
          </a:bodyPr>
          <a:lstStyle/>
          <a:p>
            <a:r>
              <a:rPr lang="sv-SE" sz="5400" dirty="0"/>
              <a:t>PASBBNE</a:t>
            </a:r>
            <a:r>
              <a:rPr lang="sv-SE" sz="6000" dirty="0"/>
              <a:t>!</a:t>
            </a:r>
          </a:p>
        </p:txBody>
      </p:sp>
    </p:spTree>
    <p:extLst>
      <p:ext uri="{BB962C8B-B14F-4D97-AF65-F5344CB8AC3E}">
        <p14:creationId xmlns:p14="http://schemas.microsoft.com/office/powerpoint/2010/main" val="278278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EF6451-06FF-4B3A-B207-8599E3D2AAE0}"/>
              </a:ext>
            </a:extLst>
          </p:cNvPr>
          <p:cNvSpPr>
            <a:spLocks noGrp="1"/>
          </p:cNvSpPr>
          <p:nvPr>
            <p:ph type="dt" sz="half" idx="10"/>
          </p:nvPr>
        </p:nvSpPr>
        <p:spPr/>
        <p:txBody>
          <a:bodyPr/>
          <a:lstStyle/>
          <a:p>
            <a:fld id="{EA62EDE9-BA80-7E48-A3D1-784549844A76}" type="datetime1">
              <a:rPr lang="sv-SE" smtClean="0"/>
              <a:t>2020-09-30</a:t>
            </a:fld>
            <a:endParaRPr lang="sv-SE" dirty="0"/>
          </a:p>
        </p:txBody>
      </p:sp>
      <p:sp>
        <p:nvSpPr>
          <p:cNvPr id="3" name="Footer Placeholder 2">
            <a:extLst>
              <a:ext uri="{FF2B5EF4-FFF2-40B4-BE49-F238E27FC236}">
                <a16:creationId xmlns:a16="http://schemas.microsoft.com/office/drawing/2014/main" id="{FF9D7B8A-52AD-472F-B07E-E3B026A27787}"/>
              </a:ext>
            </a:extLst>
          </p:cNvPr>
          <p:cNvSpPr>
            <a:spLocks noGrp="1"/>
          </p:cNvSpPr>
          <p:nvPr>
            <p:ph type="ftr" sz="quarter" idx="11"/>
          </p:nvPr>
        </p:nvSpPr>
        <p:spPr/>
        <p:txBody>
          <a:bodyPr/>
          <a:lstStyle/>
          <a:p>
            <a:r>
              <a:rPr lang="en-GB" noProof="0"/>
              <a:t>Chalmers University of Technology</a:t>
            </a:r>
            <a:endParaRPr lang="en-GB" noProof="0" dirty="0"/>
          </a:p>
        </p:txBody>
      </p:sp>
      <p:sp>
        <p:nvSpPr>
          <p:cNvPr id="4" name="Slide Number Placeholder 3">
            <a:extLst>
              <a:ext uri="{FF2B5EF4-FFF2-40B4-BE49-F238E27FC236}">
                <a16:creationId xmlns:a16="http://schemas.microsoft.com/office/drawing/2014/main" id="{18D0C05E-F63C-49BA-9203-B7CBDDCF1C7E}"/>
              </a:ext>
            </a:extLst>
          </p:cNvPr>
          <p:cNvSpPr>
            <a:spLocks noGrp="1"/>
          </p:cNvSpPr>
          <p:nvPr>
            <p:ph type="sldNum" sz="quarter" idx="12"/>
          </p:nvPr>
        </p:nvSpPr>
        <p:spPr/>
        <p:txBody>
          <a:bodyPr/>
          <a:lstStyle/>
          <a:p>
            <a:fld id="{344E8EA3-C3DD-5544-8A1C-EA00A1673D37}" type="slidenum">
              <a:rPr lang="sv-SE" smtClean="0"/>
              <a:pPr/>
              <a:t>14</a:t>
            </a:fld>
            <a:endParaRPr lang="sv-SE" dirty="0"/>
          </a:p>
        </p:txBody>
      </p:sp>
      <p:sp>
        <p:nvSpPr>
          <p:cNvPr id="5" name="Title 4">
            <a:extLst>
              <a:ext uri="{FF2B5EF4-FFF2-40B4-BE49-F238E27FC236}">
                <a16:creationId xmlns:a16="http://schemas.microsoft.com/office/drawing/2014/main" id="{8D12DA51-70C2-4D5D-88B1-97C71B83413E}"/>
              </a:ext>
            </a:extLst>
          </p:cNvPr>
          <p:cNvSpPr>
            <a:spLocks noGrp="1"/>
          </p:cNvSpPr>
          <p:nvPr>
            <p:ph type="title"/>
          </p:nvPr>
        </p:nvSpPr>
        <p:spPr>
          <a:xfrm>
            <a:off x="468890" y="948196"/>
            <a:ext cx="8217910" cy="668387"/>
          </a:xfrm>
        </p:spPr>
        <p:txBody>
          <a:bodyPr/>
          <a:lstStyle/>
          <a:p>
            <a:r>
              <a:rPr lang="sv-SE" dirty="0"/>
              <a:t>Come to </a:t>
            </a:r>
            <a:r>
              <a:rPr lang="sv-SE" dirty="0" err="1"/>
              <a:t>us</a:t>
            </a:r>
            <a:r>
              <a:rPr lang="sv-SE" dirty="0"/>
              <a:t> </a:t>
            </a:r>
            <a:r>
              <a:rPr lang="sv-SE" dirty="0" err="1"/>
              <a:t>with</a:t>
            </a:r>
            <a:r>
              <a:rPr lang="sv-SE" dirty="0"/>
              <a:t> </a:t>
            </a:r>
            <a:r>
              <a:rPr lang="sv-SE" dirty="0" err="1"/>
              <a:t>your</a:t>
            </a:r>
            <a:r>
              <a:rPr lang="sv-SE" dirty="0"/>
              <a:t> </a:t>
            </a:r>
            <a:r>
              <a:rPr lang="sv-SE" dirty="0" err="1"/>
              <a:t>questions</a:t>
            </a:r>
            <a:endParaRPr lang="sv-SE" dirty="0"/>
          </a:p>
        </p:txBody>
      </p:sp>
      <p:sp>
        <p:nvSpPr>
          <p:cNvPr id="6" name="Content Placeholder 5">
            <a:extLst>
              <a:ext uri="{FF2B5EF4-FFF2-40B4-BE49-F238E27FC236}">
                <a16:creationId xmlns:a16="http://schemas.microsoft.com/office/drawing/2014/main" id="{A019E2C3-EA47-42B8-955A-BCF249963B79}"/>
              </a:ext>
            </a:extLst>
          </p:cNvPr>
          <p:cNvSpPr>
            <a:spLocks noGrp="1"/>
          </p:cNvSpPr>
          <p:nvPr>
            <p:ph idx="1"/>
          </p:nvPr>
        </p:nvSpPr>
        <p:spPr>
          <a:xfrm>
            <a:off x="1032308" y="2032001"/>
            <a:ext cx="6864783" cy="749610"/>
          </a:xfrm>
        </p:spPr>
        <p:txBody>
          <a:bodyPr/>
          <a:lstStyle/>
          <a:p>
            <a:r>
              <a:rPr lang="sv-SE" sz="4000" dirty="0"/>
              <a:t>genericskills@chalmers.se</a:t>
            </a:r>
          </a:p>
        </p:txBody>
      </p:sp>
      <p:sp>
        <p:nvSpPr>
          <p:cNvPr id="7" name="TextBox 6">
            <a:extLst>
              <a:ext uri="{FF2B5EF4-FFF2-40B4-BE49-F238E27FC236}">
                <a16:creationId xmlns:a16="http://schemas.microsoft.com/office/drawing/2014/main" id="{EB203F41-8B02-4858-99A2-E46E5272DC05}"/>
              </a:ext>
            </a:extLst>
          </p:cNvPr>
          <p:cNvSpPr txBox="1"/>
          <p:nvPr/>
        </p:nvSpPr>
        <p:spPr>
          <a:xfrm>
            <a:off x="869795" y="3233854"/>
            <a:ext cx="7292898" cy="461665"/>
          </a:xfrm>
          <a:prstGeom prst="rect">
            <a:avLst/>
          </a:prstGeom>
          <a:noFill/>
        </p:spPr>
        <p:txBody>
          <a:bodyPr wrap="square" rtlCol="0">
            <a:spAutoFit/>
          </a:bodyPr>
          <a:lstStyle/>
          <a:p>
            <a:r>
              <a:rPr lang="sv-SE" sz="2400" dirty="0"/>
              <a:t>Anna Stupak, Malena Gorgne and Catharina Hiort</a:t>
            </a:r>
          </a:p>
        </p:txBody>
      </p:sp>
    </p:spTree>
    <p:extLst>
      <p:ext uri="{BB962C8B-B14F-4D97-AF65-F5344CB8AC3E}">
        <p14:creationId xmlns:p14="http://schemas.microsoft.com/office/powerpoint/2010/main" val="405811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91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EDA03-8153-4CC7-BE9A-4C88492B80EC}"/>
              </a:ext>
            </a:extLst>
          </p:cNvPr>
          <p:cNvSpPr>
            <a:spLocks noGrp="1"/>
          </p:cNvSpPr>
          <p:nvPr>
            <p:ph type="dt" sz="half" idx="10"/>
          </p:nvPr>
        </p:nvSpPr>
        <p:spPr/>
        <p:txBody>
          <a:bodyPr/>
          <a:lstStyle/>
          <a:p>
            <a:fld id="{EA62EDE9-BA80-7E48-A3D1-784549844A76}" type="datetime1">
              <a:rPr lang="sv-SE" smtClean="0"/>
              <a:t>2020-09-30</a:t>
            </a:fld>
            <a:endParaRPr lang="sv-SE" dirty="0"/>
          </a:p>
        </p:txBody>
      </p:sp>
      <p:sp>
        <p:nvSpPr>
          <p:cNvPr id="3" name="Footer Placeholder 2">
            <a:extLst>
              <a:ext uri="{FF2B5EF4-FFF2-40B4-BE49-F238E27FC236}">
                <a16:creationId xmlns:a16="http://schemas.microsoft.com/office/drawing/2014/main" id="{B49A7251-AE53-489F-8705-3B16FB03AE28}"/>
              </a:ext>
            </a:extLst>
          </p:cNvPr>
          <p:cNvSpPr>
            <a:spLocks noGrp="1"/>
          </p:cNvSpPr>
          <p:nvPr>
            <p:ph type="ftr" sz="quarter" idx="11"/>
          </p:nvPr>
        </p:nvSpPr>
        <p:spPr/>
        <p:txBody>
          <a:bodyPr/>
          <a:lstStyle/>
          <a:p>
            <a:r>
              <a:rPr lang="en-GB" noProof="0"/>
              <a:t>Chalmers University of Technology</a:t>
            </a:r>
            <a:endParaRPr lang="en-GB" noProof="0" dirty="0"/>
          </a:p>
        </p:txBody>
      </p:sp>
      <p:sp>
        <p:nvSpPr>
          <p:cNvPr id="4" name="Slide Number Placeholder 3">
            <a:extLst>
              <a:ext uri="{FF2B5EF4-FFF2-40B4-BE49-F238E27FC236}">
                <a16:creationId xmlns:a16="http://schemas.microsoft.com/office/drawing/2014/main" id="{2356FD4C-242B-4A48-8083-D42EC55E9DA5}"/>
              </a:ext>
            </a:extLst>
          </p:cNvPr>
          <p:cNvSpPr>
            <a:spLocks noGrp="1"/>
          </p:cNvSpPr>
          <p:nvPr>
            <p:ph type="sldNum" sz="quarter" idx="12"/>
          </p:nvPr>
        </p:nvSpPr>
        <p:spPr/>
        <p:txBody>
          <a:bodyPr/>
          <a:lstStyle/>
          <a:p>
            <a:fld id="{344E8EA3-C3DD-5544-8A1C-EA00A1673D37}" type="slidenum">
              <a:rPr lang="sv-SE" smtClean="0"/>
              <a:pPr/>
              <a:t>2</a:t>
            </a:fld>
            <a:endParaRPr lang="sv-SE" dirty="0"/>
          </a:p>
        </p:txBody>
      </p:sp>
      <p:sp>
        <p:nvSpPr>
          <p:cNvPr id="5" name="Title 4">
            <a:extLst>
              <a:ext uri="{FF2B5EF4-FFF2-40B4-BE49-F238E27FC236}">
                <a16:creationId xmlns:a16="http://schemas.microsoft.com/office/drawing/2014/main" id="{0EA0EAD3-730D-4E4C-89FC-5A465873670C}"/>
              </a:ext>
            </a:extLst>
          </p:cNvPr>
          <p:cNvSpPr>
            <a:spLocks noGrp="1"/>
          </p:cNvSpPr>
          <p:nvPr>
            <p:ph type="title"/>
          </p:nvPr>
        </p:nvSpPr>
        <p:spPr>
          <a:xfrm>
            <a:off x="468890" y="625433"/>
            <a:ext cx="8217910" cy="668387"/>
          </a:xfrm>
        </p:spPr>
        <p:txBody>
          <a:bodyPr/>
          <a:lstStyle/>
          <a:p>
            <a:r>
              <a:rPr lang="sv-SE" dirty="0"/>
              <a:t>WHY and </a:t>
            </a:r>
            <a:r>
              <a:rPr lang="sv-SE" dirty="0" err="1"/>
              <a:t>how</a:t>
            </a:r>
            <a:endParaRPr lang="sv-SE" dirty="0"/>
          </a:p>
        </p:txBody>
      </p:sp>
      <p:sp>
        <p:nvSpPr>
          <p:cNvPr id="6" name="Content Placeholder 5">
            <a:extLst>
              <a:ext uri="{FF2B5EF4-FFF2-40B4-BE49-F238E27FC236}">
                <a16:creationId xmlns:a16="http://schemas.microsoft.com/office/drawing/2014/main" id="{B2F6C5AC-08EE-491B-B198-708CB4E2447C}"/>
              </a:ext>
            </a:extLst>
          </p:cNvPr>
          <p:cNvSpPr>
            <a:spLocks noGrp="1"/>
          </p:cNvSpPr>
          <p:nvPr>
            <p:ph idx="1"/>
          </p:nvPr>
        </p:nvSpPr>
        <p:spPr>
          <a:xfrm>
            <a:off x="468890" y="1293541"/>
            <a:ext cx="8217910" cy="3480241"/>
          </a:xfrm>
        </p:spPr>
        <p:txBody>
          <a:bodyPr/>
          <a:lstStyle/>
          <a:p>
            <a:pPr marL="171450" indent="-171450">
              <a:lnSpc>
                <a:spcPct val="100000"/>
              </a:lnSpc>
              <a:spcBef>
                <a:spcPts val="0"/>
              </a:spcBef>
              <a:spcAft>
                <a:spcPts val="800"/>
              </a:spcAft>
              <a:buFont typeface="Arial" panose="020B0604020202020204" pitchFamily="34" charset="0"/>
              <a:buChar char="•"/>
            </a:pPr>
            <a:r>
              <a:rPr lang="en-GB" altLang="sv-SE" sz="1800" dirty="0">
                <a:ea typeface="ＭＳ Ｐゴシック" panose="020B0600070205080204" pitchFamily="34" charset="-128"/>
                <a:cs typeface="Times" panose="02020603050405020304" pitchFamily="18" charset="0"/>
              </a:rPr>
              <a:t>Increasing expectations on universities from society regarding contributions to not only education and research, but also utilisation. For a sustainable future.</a:t>
            </a:r>
            <a:endParaRPr lang="en-GB" altLang="sv-SE" sz="1200" dirty="0">
              <a:ea typeface="ＭＳ Ｐゴシック" panose="020B0600070205080204" pitchFamily="34" charset="-128"/>
              <a:cs typeface="Times" panose="02020603050405020304" pitchFamily="18" charset="0"/>
            </a:endParaRPr>
          </a:p>
          <a:p>
            <a:pPr marL="171450" indent="-171450">
              <a:lnSpc>
                <a:spcPct val="100000"/>
              </a:lnSpc>
              <a:spcBef>
                <a:spcPts val="0"/>
              </a:spcBef>
              <a:spcAft>
                <a:spcPts val="800"/>
              </a:spcAft>
              <a:buFont typeface="Arial" panose="020B0604020202020204" pitchFamily="34" charset="0"/>
              <a:buChar char="•"/>
            </a:pPr>
            <a:r>
              <a:rPr lang="en-GB" altLang="sv-SE" sz="1800" dirty="0">
                <a:ea typeface="ＭＳ Ｐゴシック" panose="020B0600070205080204" pitchFamily="34" charset="-128"/>
                <a:cs typeface="Times" panose="02020603050405020304" pitchFamily="18" charset="0"/>
              </a:rPr>
              <a:t>Chalmers PhDs are expected to become future leaders and change agents. </a:t>
            </a:r>
          </a:p>
          <a:p>
            <a:pPr marL="171450" indent="-171450">
              <a:lnSpc>
                <a:spcPct val="100000"/>
              </a:lnSpc>
              <a:spcBef>
                <a:spcPts val="0"/>
              </a:spcBef>
              <a:spcAft>
                <a:spcPts val="800"/>
              </a:spcAft>
              <a:buFont typeface="Arial" panose="020B0604020202020204" pitchFamily="34" charset="0"/>
              <a:buChar char="•"/>
            </a:pPr>
            <a:r>
              <a:rPr lang="en-GB" altLang="sv-SE" sz="1800" dirty="0">
                <a:ea typeface="ＭＳ Ｐゴシック" panose="020B0600070205080204" pitchFamily="34" charset="-128"/>
                <a:cs typeface="Times" panose="02020603050405020304" pitchFamily="18" charset="0"/>
              </a:rPr>
              <a:t>Networking and communication cross disciplines are important tools in change and development. </a:t>
            </a:r>
          </a:p>
          <a:p>
            <a:pPr marL="171450" indent="-171450">
              <a:lnSpc>
                <a:spcPct val="100000"/>
              </a:lnSpc>
              <a:spcBef>
                <a:spcPts val="0"/>
              </a:spcBef>
              <a:spcAft>
                <a:spcPts val="800"/>
              </a:spcAft>
              <a:buFont typeface="Arial" panose="020B0604020202020204" pitchFamily="34" charset="0"/>
              <a:buChar char="•"/>
            </a:pPr>
            <a:r>
              <a:rPr lang="sv-SE" sz="1800" dirty="0" err="1"/>
              <a:t>Having</a:t>
            </a:r>
            <a:r>
              <a:rPr lang="sv-SE" sz="1800" dirty="0"/>
              <a:t> </a:t>
            </a:r>
            <a:r>
              <a:rPr lang="sv-SE" sz="1800" dirty="0" err="1"/>
              <a:t>professional</a:t>
            </a:r>
            <a:r>
              <a:rPr lang="sv-SE" sz="1800" dirty="0"/>
              <a:t> </a:t>
            </a:r>
            <a:r>
              <a:rPr lang="sv-SE" sz="1800" dirty="0" err="1"/>
              <a:t>competences</a:t>
            </a:r>
            <a:r>
              <a:rPr lang="sv-SE" sz="1800" dirty="0"/>
              <a:t> </a:t>
            </a:r>
            <a:r>
              <a:rPr lang="en-US" altLang="sv-SE" sz="1800" dirty="0">
                <a:ea typeface="ＭＳ Ｐゴシック" panose="020B0600070205080204" pitchFamily="34" charset="-128"/>
                <a:cs typeface="Times" panose="02020603050405020304" pitchFamily="18" charset="0"/>
              </a:rPr>
              <a:t>dramatically increases employability. </a:t>
            </a:r>
            <a:endParaRPr lang="en-GB" altLang="sv-SE" sz="1800" dirty="0">
              <a:ea typeface="ＭＳ Ｐゴシック" panose="020B0600070205080204" pitchFamily="34" charset="-128"/>
              <a:cs typeface="Times" panose="02020603050405020304" pitchFamily="18" charset="0"/>
            </a:endParaRPr>
          </a:p>
          <a:p>
            <a:pPr marL="171450" indent="-171450">
              <a:lnSpc>
                <a:spcPct val="100000"/>
              </a:lnSpc>
              <a:spcBef>
                <a:spcPts val="0"/>
              </a:spcBef>
              <a:spcAft>
                <a:spcPts val="800"/>
              </a:spcAft>
              <a:buFont typeface="Arial" panose="020B0604020202020204" pitchFamily="34" charset="0"/>
              <a:buChar char="•"/>
            </a:pPr>
            <a:r>
              <a:rPr lang="en-GB" altLang="sv-SE" sz="1800" dirty="0">
                <a:ea typeface="ＭＳ Ｐゴシック" panose="020B0600070205080204" pitchFamily="34" charset="-128"/>
                <a:cs typeface="Times" panose="02020603050405020304" pitchFamily="18" charset="0"/>
              </a:rPr>
              <a:t>Government funding to Chalmers Areas of Advance </a:t>
            </a:r>
          </a:p>
          <a:p>
            <a:pPr marL="171450" indent="-171450">
              <a:lnSpc>
                <a:spcPct val="100000"/>
              </a:lnSpc>
              <a:spcBef>
                <a:spcPts val="0"/>
              </a:spcBef>
              <a:spcAft>
                <a:spcPts val="800"/>
              </a:spcAft>
              <a:buFont typeface="Arial" panose="020B0604020202020204" pitchFamily="34" charset="0"/>
              <a:buChar char="•"/>
            </a:pPr>
            <a:endParaRPr lang="en-GB" altLang="sv-SE" sz="1200" dirty="0">
              <a:ea typeface="ＭＳ Ｐゴシック" panose="020B0600070205080204" pitchFamily="34" charset="-128"/>
              <a:cs typeface="Times" panose="02020603050405020304" pitchFamily="18" charset="0"/>
            </a:endParaRPr>
          </a:p>
          <a:p>
            <a:pPr>
              <a:lnSpc>
                <a:spcPct val="100000"/>
              </a:lnSpc>
              <a:spcBef>
                <a:spcPts val="0"/>
              </a:spcBef>
              <a:spcAft>
                <a:spcPts val="800"/>
              </a:spcAft>
            </a:pPr>
            <a:r>
              <a:rPr lang="sv-SE" altLang="sv-SE" sz="1800" dirty="0">
                <a:ea typeface="ＭＳ Ｐゴシック" panose="020B0600070205080204" pitchFamily="34" charset="-128"/>
                <a:cs typeface="Times" panose="02020603050405020304" pitchFamily="18" charset="0"/>
              </a:rPr>
              <a:t>GTS is </a:t>
            </a:r>
            <a:r>
              <a:rPr lang="sv-SE" altLang="sv-SE" sz="1800" dirty="0" err="1">
                <a:ea typeface="ＭＳ Ｐゴシック" panose="020B0600070205080204" pitchFamily="34" charset="-128"/>
                <a:cs typeface="Times" panose="02020603050405020304" pitchFamily="18" charset="0"/>
              </a:rPr>
              <a:t>aligned</a:t>
            </a:r>
            <a:r>
              <a:rPr lang="sv-SE" altLang="sv-SE" sz="1800" dirty="0">
                <a:ea typeface="ＭＳ Ｐゴシック" panose="020B0600070205080204" pitchFamily="34" charset="-128"/>
                <a:cs typeface="Times" panose="02020603050405020304" pitchFamily="18" charset="0"/>
              </a:rPr>
              <a:t> </a:t>
            </a:r>
            <a:r>
              <a:rPr lang="sv-SE" altLang="sv-SE" sz="1800" dirty="0" err="1">
                <a:ea typeface="ＭＳ Ｐゴシック" panose="020B0600070205080204" pitchFamily="34" charset="-128"/>
                <a:cs typeface="Times" panose="02020603050405020304" pitchFamily="18" charset="0"/>
              </a:rPr>
              <a:t>with</a:t>
            </a:r>
            <a:r>
              <a:rPr lang="sv-SE" altLang="sv-SE" sz="1800" dirty="0">
                <a:ea typeface="ＭＳ Ｐゴシック" panose="020B0600070205080204" pitchFamily="34" charset="-128"/>
                <a:cs typeface="Times" panose="02020603050405020304" pitchFamily="18" charset="0"/>
              </a:rPr>
              <a:t> t</a:t>
            </a:r>
            <a:r>
              <a:rPr lang="en-GB" altLang="sv-SE" sz="1800" dirty="0">
                <a:ea typeface="ＭＳ Ｐゴシック" panose="020B0600070205080204" pitchFamily="34" charset="-128"/>
                <a:cs typeface="Times" panose="02020603050405020304" pitchFamily="18" charset="0"/>
              </a:rPr>
              <a:t>he European Commission’s </a:t>
            </a:r>
            <a:r>
              <a:rPr lang="en-US" sz="1800" dirty="0"/>
              <a:t>Doctoral Training Principles.</a:t>
            </a:r>
          </a:p>
          <a:p>
            <a:endParaRPr lang="sv-SE" dirty="0"/>
          </a:p>
        </p:txBody>
      </p:sp>
    </p:spTree>
    <p:extLst>
      <p:ext uri="{BB962C8B-B14F-4D97-AF65-F5344CB8AC3E}">
        <p14:creationId xmlns:p14="http://schemas.microsoft.com/office/powerpoint/2010/main" val="159896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05B89DF-096B-4F7B-91A9-CEABF3E65193}"/>
              </a:ext>
            </a:extLst>
          </p:cNvPr>
          <p:cNvSpPr>
            <a:spLocks noGrp="1"/>
          </p:cNvSpPr>
          <p:nvPr>
            <p:ph type="dt" sz="half" idx="10"/>
          </p:nvPr>
        </p:nvSpPr>
        <p:spPr/>
        <p:txBody>
          <a:bodyPr/>
          <a:lstStyle/>
          <a:p>
            <a:fld id="{EA62EDE9-BA80-7E48-A3D1-784549844A76}" type="datetime1">
              <a:rPr lang="sv-SE" smtClean="0"/>
              <a:t>2020-09-30</a:t>
            </a:fld>
            <a:endParaRPr lang="sv-SE" dirty="0"/>
          </a:p>
        </p:txBody>
      </p:sp>
      <p:sp>
        <p:nvSpPr>
          <p:cNvPr id="3" name="Platshållare för sidfot 2">
            <a:extLst>
              <a:ext uri="{FF2B5EF4-FFF2-40B4-BE49-F238E27FC236}">
                <a16:creationId xmlns:a16="http://schemas.microsoft.com/office/drawing/2014/main" id="{2745DF83-EE71-441D-8883-2168A8256FF0}"/>
              </a:ext>
            </a:extLst>
          </p:cNvPr>
          <p:cNvSpPr>
            <a:spLocks noGrp="1"/>
          </p:cNvSpPr>
          <p:nvPr>
            <p:ph type="ftr" sz="quarter" idx="11"/>
          </p:nvPr>
        </p:nvSpPr>
        <p:spPr/>
        <p:txBody>
          <a:bodyPr/>
          <a:lstStyle/>
          <a:p>
            <a:r>
              <a:rPr lang="en-GB" noProof="0"/>
              <a:t>Chalmers University of Technology</a:t>
            </a:r>
            <a:endParaRPr lang="en-GB" noProof="0" dirty="0"/>
          </a:p>
        </p:txBody>
      </p:sp>
      <p:sp>
        <p:nvSpPr>
          <p:cNvPr id="4" name="Platshållare för bildnummer 3">
            <a:extLst>
              <a:ext uri="{FF2B5EF4-FFF2-40B4-BE49-F238E27FC236}">
                <a16:creationId xmlns:a16="http://schemas.microsoft.com/office/drawing/2014/main" id="{412E58DA-8C6E-4449-9E60-25C502E74507}"/>
              </a:ext>
            </a:extLst>
          </p:cNvPr>
          <p:cNvSpPr>
            <a:spLocks noGrp="1"/>
          </p:cNvSpPr>
          <p:nvPr>
            <p:ph type="sldNum" sz="quarter" idx="12"/>
          </p:nvPr>
        </p:nvSpPr>
        <p:spPr/>
        <p:txBody>
          <a:bodyPr/>
          <a:lstStyle/>
          <a:p>
            <a:fld id="{344E8EA3-C3DD-5544-8A1C-EA00A1673D37}" type="slidenum">
              <a:rPr lang="sv-SE" smtClean="0"/>
              <a:pPr/>
              <a:t>3</a:t>
            </a:fld>
            <a:endParaRPr lang="sv-SE" dirty="0"/>
          </a:p>
        </p:txBody>
      </p:sp>
      <p:pic>
        <p:nvPicPr>
          <p:cNvPr id="7" name="Bildobjekt 3" descr="studenten.jpg">
            <a:extLst>
              <a:ext uri="{FF2B5EF4-FFF2-40B4-BE49-F238E27FC236}">
                <a16:creationId xmlns:a16="http://schemas.microsoft.com/office/drawing/2014/main" id="{D83F7B94-6093-4407-A560-5C4F431DDE74}"/>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543" r="-2" b="38791"/>
          <a:stretch/>
        </p:blipFill>
        <p:spPr bwMode="auto">
          <a:xfrm>
            <a:off x="4886578" y="409963"/>
            <a:ext cx="4278602" cy="4533802"/>
          </a:xfrm>
          <a:custGeom>
            <a:avLst/>
            <a:gdLst>
              <a:gd name="connsiteX0" fmla="*/ 0 w 6470464"/>
              <a:gd name="connsiteY0" fmla="*/ 0 h 6856412"/>
              <a:gd name="connsiteX1" fmla="*/ 6470464 w 6470464"/>
              <a:gd name="connsiteY1" fmla="*/ 0 h 6856412"/>
              <a:gd name="connsiteX2" fmla="*/ 6470464 w 6470464"/>
              <a:gd name="connsiteY2" fmla="*/ 6856412 h 6856412"/>
              <a:gd name="connsiteX3" fmla="*/ 753 w 6470464"/>
              <a:gd name="connsiteY3" fmla="*/ 6856412 h 6856412"/>
              <a:gd name="connsiteX4" fmla="*/ 83736 w 6470464"/>
              <a:gd name="connsiteY4" fmla="*/ 6682434 h 6856412"/>
              <a:gd name="connsiteX5" fmla="*/ 777103 w 6470464"/>
              <a:gd name="connsiteY5" fmla="*/ 3428997 h 6856412"/>
              <a:gd name="connsiteX6" fmla="*/ 83736 w 6470464"/>
              <a:gd name="connsiteY6" fmla="*/ 175558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4">
            <a:extLst>
              <a:ext uri="{FF2B5EF4-FFF2-40B4-BE49-F238E27FC236}">
                <a16:creationId xmlns:a16="http://schemas.microsoft.com/office/drawing/2014/main" id="{4722C5E0-5AC9-4908-B25E-2906AE4842B9}"/>
              </a:ext>
            </a:extLst>
          </p:cNvPr>
          <p:cNvSpPr txBox="1">
            <a:spLocks/>
          </p:cNvSpPr>
          <p:nvPr/>
        </p:nvSpPr>
        <p:spPr>
          <a:xfrm>
            <a:off x="280883" y="991953"/>
            <a:ext cx="4626876" cy="578138"/>
          </a:xfrm>
          <a:prstGeom prst="rect">
            <a:avLst/>
          </a:prstGeom>
        </p:spPr>
        <p:txBody>
          <a:bodyPr vert="horz" lIns="91440" tIns="45720" rIns="91440" bIns="45720" rtlCol="0" anchor="b">
            <a:noAutofit/>
          </a:bodyPr>
          <a:lstStyle>
            <a:lvl1pPr algn="l" defTabSz="914400" rtl="0" eaLnBrk="1" latinLnBrk="0" hangingPunct="1">
              <a:lnSpc>
                <a:spcPts val="3900"/>
              </a:lnSpc>
              <a:spcBef>
                <a:spcPct val="0"/>
              </a:spcBef>
              <a:buNone/>
              <a:defRPr sz="3600" b="1" kern="900" cap="all" spc="-150" baseline="0">
                <a:solidFill>
                  <a:schemeClr val="tx1"/>
                </a:solidFill>
                <a:latin typeface="+mj-lt"/>
                <a:ea typeface="+mj-ea"/>
                <a:cs typeface="+mj-cs"/>
              </a:defRPr>
            </a:lvl1pPr>
          </a:lstStyle>
          <a:p>
            <a:pPr>
              <a:lnSpc>
                <a:spcPct val="90000"/>
              </a:lnSpc>
            </a:pPr>
            <a:r>
              <a:rPr lang="en-US" altLang="sv-SE" sz="4000" kern="1200" dirty="0"/>
              <a:t>The aim of GTS</a:t>
            </a:r>
            <a:endParaRPr lang="en-US" sz="4000" kern="1200" dirty="0"/>
          </a:p>
        </p:txBody>
      </p:sp>
      <p:sp>
        <p:nvSpPr>
          <p:cNvPr id="9" name="Content Placeholder 5">
            <a:extLst>
              <a:ext uri="{FF2B5EF4-FFF2-40B4-BE49-F238E27FC236}">
                <a16:creationId xmlns:a16="http://schemas.microsoft.com/office/drawing/2014/main" id="{922A7015-991E-4D86-B100-C2221E50E6B3}"/>
              </a:ext>
            </a:extLst>
          </p:cNvPr>
          <p:cNvSpPr txBox="1">
            <a:spLocks/>
          </p:cNvSpPr>
          <p:nvPr/>
        </p:nvSpPr>
        <p:spPr>
          <a:xfrm>
            <a:off x="280883" y="1817767"/>
            <a:ext cx="5236475" cy="26931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2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 provide education, training  and coaching to support you in your ambition and towards your goals. </a:t>
            </a:r>
          </a:p>
          <a:p>
            <a:endParaRPr lang="en-US" sz="2400" dirty="0"/>
          </a:p>
          <a:p>
            <a:r>
              <a:rPr lang="en-US" sz="2400" dirty="0"/>
              <a:t>… prepare for a future career – academic and/or non-academic.</a:t>
            </a:r>
          </a:p>
          <a:p>
            <a:endParaRPr lang="en-US" sz="2400" dirty="0"/>
          </a:p>
        </p:txBody>
      </p:sp>
    </p:spTree>
    <p:extLst>
      <p:ext uri="{BB962C8B-B14F-4D97-AF65-F5344CB8AC3E}">
        <p14:creationId xmlns:p14="http://schemas.microsoft.com/office/powerpoint/2010/main" val="3604359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7B3B6A-E6C2-498C-A815-0EEDC50CE476}"/>
              </a:ext>
            </a:extLst>
          </p:cNvPr>
          <p:cNvSpPr>
            <a:spLocks noGrp="1"/>
          </p:cNvSpPr>
          <p:nvPr>
            <p:ph type="dt" sz="half" idx="10"/>
          </p:nvPr>
        </p:nvSpPr>
        <p:spPr/>
        <p:txBody>
          <a:bodyPr/>
          <a:lstStyle/>
          <a:p>
            <a:fld id="{EA62EDE9-BA80-7E48-A3D1-784549844A76}" type="datetime1">
              <a:rPr lang="sv-SE" smtClean="0"/>
              <a:t>2020-09-30</a:t>
            </a:fld>
            <a:endParaRPr lang="sv-SE" dirty="0"/>
          </a:p>
        </p:txBody>
      </p:sp>
      <p:sp>
        <p:nvSpPr>
          <p:cNvPr id="3" name="Footer Placeholder 2">
            <a:extLst>
              <a:ext uri="{FF2B5EF4-FFF2-40B4-BE49-F238E27FC236}">
                <a16:creationId xmlns:a16="http://schemas.microsoft.com/office/drawing/2014/main" id="{DDE2C576-084C-499E-B801-2CF5660FE706}"/>
              </a:ext>
            </a:extLst>
          </p:cNvPr>
          <p:cNvSpPr>
            <a:spLocks noGrp="1"/>
          </p:cNvSpPr>
          <p:nvPr>
            <p:ph type="ftr" sz="quarter" idx="11"/>
          </p:nvPr>
        </p:nvSpPr>
        <p:spPr/>
        <p:txBody>
          <a:bodyPr/>
          <a:lstStyle/>
          <a:p>
            <a:r>
              <a:rPr lang="en-GB" noProof="0"/>
              <a:t>Chalmers University of Technology</a:t>
            </a:r>
            <a:endParaRPr lang="en-GB" noProof="0" dirty="0"/>
          </a:p>
        </p:txBody>
      </p:sp>
      <p:sp>
        <p:nvSpPr>
          <p:cNvPr id="4" name="Slide Number Placeholder 3">
            <a:extLst>
              <a:ext uri="{FF2B5EF4-FFF2-40B4-BE49-F238E27FC236}">
                <a16:creationId xmlns:a16="http://schemas.microsoft.com/office/drawing/2014/main" id="{1578FF4B-770A-4E1F-8787-E94F1B7A2800}"/>
              </a:ext>
            </a:extLst>
          </p:cNvPr>
          <p:cNvSpPr>
            <a:spLocks noGrp="1"/>
          </p:cNvSpPr>
          <p:nvPr>
            <p:ph type="sldNum" sz="quarter" idx="12"/>
          </p:nvPr>
        </p:nvSpPr>
        <p:spPr/>
        <p:txBody>
          <a:bodyPr/>
          <a:lstStyle/>
          <a:p>
            <a:fld id="{344E8EA3-C3DD-5544-8A1C-EA00A1673D37}" type="slidenum">
              <a:rPr lang="sv-SE" smtClean="0"/>
              <a:pPr/>
              <a:t>4</a:t>
            </a:fld>
            <a:endParaRPr lang="sv-SE" dirty="0"/>
          </a:p>
        </p:txBody>
      </p:sp>
      <p:sp>
        <p:nvSpPr>
          <p:cNvPr id="5" name="Title 4">
            <a:extLst>
              <a:ext uri="{FF2B5EF4-FFF2-40B4-BE49-F238E27FC236}">
                <a16:creationId xmlns:a16="http://schemas.microsoft.com/office/drawing/2014/main" id="{501E89DA-5557-44F6-AF61-D4A7ED18630F}"/>
              </a:ext>
            </a:extLst>
          </p:cNvPr>
          <p:cNvSpPr>
            <a:spLocks noGrp="1"/>
          </p:cNvSpPr>
          <p:nvPr>
            <p:ph type="title"/>
          </p:nvPr>
        </p:nvSpPr>
        <p:spPr>
          <a:xfrm>
            <a:off x="1680470" y="645455"/>
            <a:ext cx="5516613" cy="668387"/>
          </a:xfrm>
        </p:spPr>
        <p:txBody>
          <a:bodyPr/>
          <a:lstStyle/>
          <a:p>
            <a:r>
              <a:rPr lang="sv-SE" dirty="0"/>
              <a:t>PROGRAM </a:t>
            </a:r>
            <a:r>
              <a:rPr lang="sv-SE" dirty="0" err="1"/>
              <a:t>structure</a:t>
            </a:r>
            <a:endParaRPr lang="sv-SE" dirty="0"/>
          </a:p>
        </p:txBody>
      </p:sp>
      <p:sp>
        <p:nvSpPr>
          <p:cNvPr id="6" name="Content Placeholder 5">
            <a:extLst>
              <a:ext uri="{FF2B5EF4-FFF2-40B4-BE49-F238E27FC236}">
                <a16:creationId xmlns:a16="http://schemas.microsoft.com/office/drawing/2014/main" id="{8D6EB571-0547-459F-A678-3E47361831F0}"/>
              </a:ext>
            </a:extLst>
          </p:cNvPr>
          <p:cNvSpPr>
            <a:spLocks noGrp="1"/>
          </p:cNvSpPr>
          <p:nvPr>
            <p:ph idx="1"/>
          </p:nvPr>
        </p:nvSpPr>
        <p:spPr>
          <a:xfrm>
            <a:off x="617228" y="850612"/>
            <a:ext cx="1862815" cy="1729430"/>
          </a:xfrm>
        </p:spPr>
        <p:txBody>
          <a:bodyPr/>
          <a:lstStyle/>
          <a:p>
            <a:pPr algn="ctr"/>
            <a:endParaRPr lang="sv-SE" dirty="0"/>
          </a:p>
          <a:p>
            <a:pPr algn="ctr"/>
            <a:endParaRPr lang="sv-SE" dirty="0"/>
          </a:p>
          <a:p>
            <a:pPr algn="ctr"/>
            <a:r>
              <a:rPr lang="sv-SE" dirty="0"/>
              <a:t>List </a:t>
            </a:r>
            <a:r>
              <a:rPr lang="sv-SE" dirty="0" err="1"/>
              <a:t>of</a:t>
            </a:r>
            <a:endParaRPr lang="sv-SE" dirty="0"/>
          </a:p>
          <a:p>
            <a:pPr algn="ctr"/>
            <a:r>
              <a:rPr lang="sv-SE" dirty="0"/>
              <a:t>15 </a:t>
            </a:r>
            <a:r>
              <a:rPr lang="sv-SE" dirty="0" err="1"/>
              <a:t>courses</a:t>
            </a:r>
            <a:endParaRPr lang="sv-SE" dirty="0"/>
          </a:p>
          <a:p>
            <a:pPr algn="ctr"/>
            <a:r>
              <a:rPr lang="sv-SE" dirty="0"/>
              <a:t>(22,5 HEC) </a:t>
            </a:r>
          </a:p>
          <a:p>
            <a:pPr algn="ctr"/>
            <a:endParaRPr lang="sv-SE" dirty="0"/>
          </a:p>
        </p:txBody>
      </p:sp>
      <p:cxnSp>
        <p:nvCxnSpPr>
          <p:cNvPr id="8" name="Straight Connector 7">
            <a:extLst>
              <a:ext uri="{FF2B5EF4-FFF2-40B4-BE49-F238E27FC236}">
                <a16:creationId xmlns:a16="http://schemas.microsoft.com/office/drawing/2014/main" id="{BEBE24B7-5AD0-4968-BBC5-13B1BA34ADFC}"/>
              </a:ext>
            </a:extLst>
          </p:cNvPr>
          <p:cNvCxnSpPr/>
          <p:nvPr/>
        </p:nvCxnSpPr>
        <p:spPr>
          <a:xfrm>
            <a:off x="2743200" y="1537338"/>
            <a:ext cx="0" cy="1964505"/>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3A346CC5-D683-429C-86A7-170E46444EC9}"/>
              </a:ext>
            </a:extLst>
          </p:cNvPr>
          <p:cNvSpPr txBox="1">
            <a:spLocks/>
          </p:cNvSpPr>
          <p:nvPr/>
        </p:nvSpPr>
        <p:spPr>
          <a:xfrm>
            <a:off x="3010159" y="1749179"/>
            <a:ext cx="5516613" cy="1622671"/>
          </a:xfrm>
          <a:prstGeom prst="rect">
            <a:avLst/>
          </a:prstGeom>
        </p:spPr>
        <p:txBody>
          <a:bodyPr/>
          <a:lstStyle>
            <a:lvl1pPr marL="0" indent="0" algn="l" defTabSz="914400" rtl="0" eaLnBrk="1" latinLnBrk="0" hangingPunct="1">
              <a:lnSpc>
                <a:spcPct val="90000"/>
              </a:lnSpc>
              <a:spcBef>
                <a:spcPts val="1000"/>
              </a:spcBef>
              <a:buFont typeface="Arial"/>
              <a:buNone/>
              <a:defRPr sz="2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2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354013" algn="r"/>
                <a:tab pos="446088" algn="l"/>
              </a:tabLst>
            </a:pPr>
            <a:r>
              <a:rPr lang="sv-SE" dirty="0"/>
              <a:t>	3	</a:t>
            </a:r>
            <a:r>
              <a:rPr lang="sv-SE" dirty="0" err="1"/>
              <a:t>mandatory</a:t>
            </a:r>
            <a:r>
              <a:rPr lang="sv-SE" dirty="0"/>
              <a:t> </a:t>
            </a:r>
            <a:r>
              <a:rPr lang="sv-SE" dirty="0" err="1"/>
              <a:t>courses</a:t>
            </a:r>
            <a:r>
              <a:rPr lang="sv-SE" dirty="0"/>
              <a:t> (7,5 HEC)</a:t>
            </a:r>
          </a:p>
          <a:p>
            <a:pPr>
              <a:tabLst>
                <a:tab pos="263525" algn="r"/>
                <a:tab pos="446088" algn="l"/>
              </a:tabLst>
            </a:pPr>
            <a:r>
              <a:rPr lang="sv-SE" dirty="0"/>
              <a:t>12 </a:t>
            </a:r>
            <a:r>
              <a:rPr lang="sv-SE" dirty="0" err="1"/>
              <a:t>elective</a:t>
            </a:r>
            <a:r>
              <a:rPr lang="sv-SE" dirty="0"/>
              <a:t> </a:t>
            </a:r>
            <a:r>
              <a:rPr lang="sv-SE" dirty="0" err="1"/>
              <a:t>courses</a:t>
            </a:r>
            <a:r>
              <a:rPr lang="sv-SE" dirty="0"/>
              <a:t> (15 HEC)</a:t>
            </a:r>
          </a:p>
          <a:p>
            <a:pPr>
              <a:tabLst>
                <a:tab pos="354013" algn="r"/>
                <a:tab pos="446088" algn="l"/>
              </a:tabLst>
            </a:pPr>
            <a:r>
              <a:rPr lang="sv-SE" dirty="0"/>
              <a:t>	2	</a:t>
            </a:r>
            <a:r>
              <a:rPr lang="sv-SE" dirty="0" err="1"/>
              <a:t>mandatory</a:t>
            </a:r>
            <a:r>
              <a:rPr lang="sv-SE" dirty="0"/>
              <a:t> </a:t>
            </a:r>
            <a:r>
              <a:rPr lang="sv-SE" dirty="0" err="1"/>
              <a:t>activities</a:t>
            </a:r>
            <a:r>
              <a:rPr lang="sv-SE" dirty="0"/>
              <a:t> (0 HEC)</a:t>
            </a:r>
          </a:p>
          <a:p>
            <a:endParaRPr lang="sv-SE" dirty="0"/>
          </a:p>
        </p:txBody>
      </p:sp>
      <p:sp>
        <p:nvSpPr>
          <p:cNvPr id="10" name="Rectangle 9">
            <a:extLst>
              <a:ext uri="{FF2B5EF4-FFF2-40B4-BE49-F238E27FC236}">
                <a16:creationId xmlns:a16="http://schemas.microsoft.com/office/drawing/2014/main" id="{0EAFE25C-BA86-486B-A796-0D2D5E5755E0}"/>
              </a:ext>
            </a:extLst>
          </p:cNvPr>
          <p:cNvSpPr/>
          <p:nvPr/>
        </p:nvSpPr>
        <p:spPr>
          <a:xfrm>
            <a:off x="569105" y="3796797"/>
            <a:ext cx="8005789" cy="707886"/>
          </a:xfrm>
          <a:prstGeom prst="rect">
            <a:avLst/>
          </a:prstGeom>
        </p:spPr>
        <p:txBody>
          <a:bodyPr wrap="square">
            <a:spAutoFit/>
          </a:bodyPr>
          <a:lstStyle/>
          <a:p>
            <a:pPr>
              <a:buClrTx/>
            </a:pPr>
            <a:r>
              <a:rPr lang="en-US" altLang="en-US" sz="2000" dirty="0">
                <a:solidFill>
                  <a:schemeClr val="tx1">
                    <a:lumMod val="50000"/>
                  </a:schemeClr>
                </a:solidFill>
                <a:ea typeface="ＭＳ Ｐゴシック" panose="020B0600070205080204" pitchFamily="34" charset="-128"/>
                <a:cs typeface="Times" panose="02020603050405020304" pitchFamily="18" charset="0"/>
              </a:rPr>
              <a:t>15 credits from GTS is required for a PhD degree; 9 credits for a licentiate degree.</a:t>
            </a:r>
          </a:p>
        </p:txBody>
      </p:sp>
    </p:spTree>
    <p:extLst>
      <p:ext uri="{BB962C8B-B14F-4D97-AF65-F5344CB8AC3E}">
        <p14:creationId xmlns:p14="http://schemas.microsoft.com/office/powerpoint/2010/main" val="254602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0A689-5F98-4D4C-A672-B9D2CD888198}"/>
              </a:ext>
            </a:extLst>
          </p:cNvPr>
          <p:cNvSpPr>
            <a:spLocks noGrp="1"/>
          </p:cNvSpPr>
          <p:nvPr>
            <p:ph type="dt" sz="half" idx="10"/>
          </p:nvPr>
        </p:nvSpPr>
        <p:spPr/>
        <p:txBody>
          <a:bodyPr/>
          <a:lstStyle/>
          <a:p>
            <a:fld id="{EA62EDE9-BA80-7E48-A3D1-784549844A76}" type="datetime1">
              <a:rPr lang="sv-SE" smtClean="0"/>
              <a:t>2020-09-30</a:t>
            </a:fld>
            <a:endParaRPr lang="sv-SE" dirty="0"/>
          </a:p>
        </p:txBody>
      </p:sp>
      <p:sp>
        <p:nvSpPr>
          <p:cNvPr id="3" name="Footer Placeholder 2">
            <a:extLst>
              <a:ext uri="{FF2B5EF4-FFF2-40B4-BE49-F238E27FC236}">
                <a16:creationId xmlns:a16="http://schemas.microsoft.com/office/drawing/2014/main" id="{EDCD5F3B-31CD-4662-979D-0C34F9E6A306}"/>
              </a:ext>
            </a:extLst>
          </p:cNvPr>
          <p:cNvSpPr>
            <a:spLocks noGrp="1"/>
          </p:cNvSpPr>
          <p:nvPr>
            <p:ph type="ftr" sz="quarter" idx="11"/>
          </p:nvPr>
        </p:nvSpPr>
        <p:spPr/>
        <p:txBody>
          <a:bodyPr/>
          <a:lstStyle/>
          <a:p>
            <a:r>
              <a:rPr lang="en-GB" noProof="0"/>
              <a:t>Chalmers University of Technology</a:t>
            </a:r>
            <a:endParaRPr lang="en-GB" noProof="0" dirty="0"/>
          </a:p>
        </p:txBody>
      </p:sp>
      <p:sp>
        <p:nvSpPr>
          <p:cNvPr id="4" name="Slide Number Placeholder 3">
            <a:extLst>
              <a:ext uri="{FF2B5EF4-FFF2-40B4-BE49-F238E27FC236}">
                <a16:creationId xmlns:a16="http://schemas.microsoft.com/office/drawing/2014/main" id="{18EEEEC4-F9FF-4601-BD69-0C9CC7C69305}"/>
              </a:ext>
            </a:extLst>
          </p:cNvPr>
          <p:cNvSpPr>
            <a:spLocks noGrp="1"/>
          </p:cNvSpPr>
          <p:nvPr>
            <p:ph type="sldNum" sz="quarter" idx="12"/>
          </p:nvPr>
        </p:nvSpPr>
        <p:spPr/>
        <p:txBody>
          <a:bodyPr/>
          <a:lstStyle/>
          <a:p>
            <a:fld id="{344E8EA3-C3DD-5544-8A1C-EA00A1673D37}" type="slidenum">
              <a:rPr lang="sv-SE" smtClean="0"/>
              <a:pPr/>
              <a:t>5</a:t>
            </a:fld>
            <a:endParaRPr lang="sv-SE" dirty="0"/>
          </a:p>
        </p:txBody>
      </p:sp>
      <p:sp>
        <p:nvSpPr>
          <p:cNvPr id="6" name="Content Placeholder 5">
            <a:extLst>
              <a:ext uri="{FF2B5EF4-FFF2-40B4-BE49-F238E27FC236}">
                <a16:creationId xmlns:a16="http://schemas.microsoft.com/office/drawing/2014/main" id="{AB307246-B3BE-4B4D-BDF4-C0303224191A}"/>
              </a:ext>
            </a:extLst>
          </p:cNvPr>
          <p:cNvSpPr>
            <a:spLocks noGrp="1"/>
          </p:cNvSpPr>
          <p:nvPr>
            <p:ph idx="1"/>
          </p:nvPr>
        </p:nvSpPr>
        <p:spPr>
          <a:xfrm>
            <a:off x="468890" y="1238294"/>
            <a:ext cx="7563259" cy="3484231"/>
          </a:xfrm>
        </p:spPr>
        <p:txBody>
          <a:bodyPr/>
          <a:lstStyle/>
          <a:p>
            <a:pPr>
              <a:spcAft>
                <a:spcPts val="600"/>
              </a:spcAft>
            </a:pPr>
            <a:r>
              <a:rPr lang="sv-SE" sz="2400" b="1" dirty="0" err="1"/>
              <a:t>Responsible</a:t>
            </a:r>
            <a:r>
              <a:rPr lang="sv-SE" sz="2400" b="1" dirty="0"/>
              <a:t> research</a:t>
            </a:r>
          </a:p>
          <a:p>
            <a:pPr marL="357188" lvl="1" indent="-177800"/>
            <a:r>
              <a:rPr lang="sv-SE" sz="1800" dirty="0"/>
              <a:t>From research to policy for </a:t>
            </a:r>
            <a:r>
              <a:rPr lang="sv-SE" sz="1800" dirty="0" err="1"/>
              <a:t>sustainable</a:t>
            </a:r>
            <a:r>
              <a:rPr lang="sv-SE" sz="1800" dirty="0"/>
              <a:t> </a:t>
            </a:r>
            <a:r>
              <a:rPr lang="sv-SE" sz="1800" dirty="0" err="1"/>
              <a:t>development</a:t>
            </a:r>
            <a:endParaRPr lang="sv-SE" sz="1800" dirty="0"/>
          </a:p>
          <a:p>
            <a:pPr marL="357188" lvl="1" indent="-177800"/>
            <a:r>
              <a:rPr lang="sv-SE" sz="1800" dirty="0"/>
              <a:t>Research </a:t>
            </a:r>
            <a:r>
              <a:rPr lang="sv-SE" sz="1800" dirty="0" err="1"/>
              <a:t>ethics</a:t>
            </a:r>
            <a:r>
              <a:rPr lang="sv-SE" sz="1800" dirty="0"/>
              <a:t> in science and </a:t>
            </a:r>
            <a:r>
              <a:rPr lang="sv-SE" sz="1800" dirty="0" err="1"/>
              <a:t>technology</a:t>
            </a:r>
            <a:r>
              <a:rPr lang="sv-SE" sz="1800" dirty="0"/>
              <a:t> (</a:t>
            </a:r>
            <a:r>
              <a:rPr lang="sv-SE" sz="1800" i="1" dirty="0" err="1"/>
              <a:t>paused</a:t>
            </a:r>
            <a:r>
              <a:rPr lang="sv-SE" sz="1800" i="1" dirty="0"/>
              <a:t> 2020</a:t>
            </a:r>
            <a:r>
              <a:rPr lang="sv-SE" sz="1800" dirty="0"/>
              <a:t>)</a:t>
            </a:r>
          </a:p>
          <a:p>
            <a:pPr marL="357188" lvl="1" indent="-177800"/>
            <a:r>
              <a:rPr lang="en-US" sz="1800" i="1" dirty="0">
                <a:solidFill>
                  <a:schemeClr val="accent2">
                    <a:lumMod val="75000"/>
                  </a:schemeClr>
                </a:solidFill>
              </a:rPr>
              <a:t>Sustainable development </a:t>
            </a:r>
            <a:r>
              <a:rPr lang="sv-SE" sz="1800" i="1" dirty="0"/>
              <a:t>(</a:t>
            </a:r>
            <a:r>
              <a:rPr lang="sv-SE" sz="1800" i="1" dirty="0">
                <a:solidFill>
                  <a:schemeClr val="accent2">
                    <a:lumMod val="75000"/>
                  </a:schemeClr>
                </a:solidFill>
              </a:rPr>
              <a:t>3.0 HEC</a:t>
            </a:r>
            <a:r>
              <a:rPr lang="sv-SE" sz="1800" i="1" dirty="0"/>
              <a:t>)</a:t>
            </a:r>
            <a:endParaRPr lang="sv-SE" sz="1800" dirty="0"/>
          </a:p>
          <a:p>
            <a:pPr>
              <a:spcAft>
                <a:spcPts val="600"/>
              </a:spcAft>
            </a:pPr>
            <a:r>
              <a:rPr lang="sv-SE" sz="2400" b="1" dirty="0" err="1"/>
              <a:t>Scientific</a:t>
            </a:r>
            <a:r>
              <a:rPr lang="sv-SE" sz="2400" b="1" dirty="0"/>
              <a:t> </a:t>
            </a:r>
            <a:r>
              <a:rPr lang="sv-SE" sz="2400" b="1" dirty="0" err="1"/>
              <a:t>communication</a:t>
            </a:r>
            <a:endParaRPr lang="sv-SE" sz="2400" b="1" dirty="0"/>
          </a:p>
          <a:p>
            <a:pPr marL="357188" lvl="1" indent="-177800"/>
            <a:r>
              <a:rPr lang="sv-SE" sz="1800" dirty="0" err="1"/>
              <a:t>Introduction</a:t>
            </a:r>
            <a:r>
              <a:rPr lang="sv-SE" sz="1800" dirty="0"/>
              <a:t> to </a:t>
            </a:r>
            <a:r>
              <a:rPr lang="sv-SE" sz="1800" dirty="0" err="1"/>
              <a:t>writing</a:t>
            </a:r>
            <a:r>
              <a:rPr lang="sv-SE" sz="1800" dirty="0"/>
              <a:t> for </a:t>
            </a:r>
            <a:r>
              <a:rPr lang="sv-SE" sz="1800" dirty="0" err="1"/>
              <a:t>publication</a:t>
            </a:r>
            <a:endParaRPr lang="sv-SE" sz="1800" dirty="0"/>
          </a:p>
          <a:p>
            <a:pPr marL="357188" lvl="1" indent="-177800"/>
            <a:r>
              <a:rPr lang="sv-SE" sz="1800" dirty="0" err="1"/>
              <a:t>Academic</a:t>
            </a:r>
            <a:r>
              <a:rPr lang="sv-SE" sz="1800" dirty="0"/>
              <a:t> </a:t>
            </a:r>
            <a:r>
              <a:rPr lang="sv-SE" sz="1800" dirty="0" err="1"/>
              <a:t>writing</a:t>
            </a:r>
            <a:endParaRPr lang="sv-SE" sz="1800" dirty="0"/>
          </a:p>
          <a:p>
            <a:pPr marL="357188" lvl="1" indent="-177800"/>
            <a:r>
              <a:rPr lang="sv-SE" sz="1800" dirty="0" err="1"/>
              <a:t>Advanced</a:t>
            </a:r>
            <a:r>
              <a:rPr lang="sv-SE" sz="1800" dirty="0"/>
              <a:t> </a:t>
            </a:r>
            <a:r>
              <a:rPr lang="sv-SE" sz="1800" dirty="0" err="1"/>
              <a:t>communication</a:t>
            </a:r>
            <a:r>
              <a:rPr lang="sv-SE" sz="1800" dirty="0"/>
              <a:t> – </a:t>
            </a:r>
            <a:r>
              <a:rPr lang="sv-SE" sz="1800" dirty="0" err="1"/>
              <a:t>popular</a:t>
            </a:r>
            <a:r>
              <a:rPr lang="sv-SE" sz="1800" dirty="0"/>
              <a:t> presentations</a:t>
            </a:r>
          </a:p>
          <a:p>
            <a:pPr marL="357188" lvl="1" indent="-177800"/>
            <a:r>
              <a:rPr lang="sv-SE" sz="1800" dirty="0" err="1"/>
              <a:t>Scholarly</a:t>
            </a:r>
            <a:r>
              <a:rPr lang="sv-SE" sz="1800" dirty="0"/>
              <a:t> information </a:t>
            </a:r>
            <a:r>
              <a:rPr lang="sv-SE" sz="1800" dirty="0" err="1"/>
              <a:t>retrieval</a:t>
            </a:r>
            <a:endParaRPr lang="sv-SE" sz="1800" dirty="0"/>
          </a:p>
          <a:p>
            <a:pPr marL="357188" lvl="1" indent="-177800"/>
            <a:r>
              <a:rPr lang="sv-SE" sz="1800" dirty="0"/>
              <a:t>Writing </a:t>
            </a:r>
            <a:r>
              <a:rPr lang="sv-SE" sz="1800" dirty="0" err="1"/>
              <a:t>up</a:t>
            </a:r>
            <a:r>
              <a:rPr lang="sv-SE" sz="1800" dirty="0"/>
              <a:t> for </a:t>
            </a:r>
            <a:r>
              <a:rPr lang="sv-SE" sz="1800" dirty="0" err="1"/>
              <a:t>publication</a:t>
            </a:r>
            <a:r>
              <a:rPr lang="sv-SE" sz="1800" dirty="0"/>
              <a:t>: </a:t>
            </a:r>
            <a:r>
              <a:rPr lang="sv-SE" sz="1800" dirty="0" err="1"/>
              <a:t>concentrated</a:t>
            </a:r>
            <a:r>
              <a:rPr lang="sv-SE" sz="1800" dirty="0"/>
              <a:t> </a:t>
            </a:r>
            <a:r>
              <a:rPr lang="sv-SE" sz="1800" dirty="0" err="1"/>
              <a:t>academic-writing</a:t>
            </a:r>
            <a:r>
              <a:rPr lang="sv-SE" sz="1800" dirty="0"/>
              <a:t> retreat</a:t>
            </a:r>
            <a:endParaRPr lang="sv-SE" sz="1800" dirty="0">
              <a:solidFill>
                <a:schemeClr val="bg1"/>
              </a:solidFill>
            </a:endParaRPr>
          </a:p>
        </p:txBody>
      </p:sp>
      <p:sp>
        <p:nvSpPr>
          <p:cNvPr id="11" name="Title 10">
            <a:extLst>
              <a:ext uri="{FF2B5EF4-FFF2-40B4-BE49-F238E27FC236}">
                <a16:creationId xmlns:a16="http://schemas.microsoft.com/office/drawing/2014/main" id="{96923B7B-3170-45F8-97DC-D4699D3FB593}"/>
              </a:ext>
            </a:extLst>
          </p:cNvPr>
          <p:cNvSpPr>
            <a:spLocks noGrp="1"/>
          </p:cNvSpPr>
          <p:nvPr>
            <p:ph type="title"/>
          </p:nvPr>
        </p:nvSpPr>
        <p:spPr>
          <a:xfrm>
            <a:off x="127700" y="493597"/>
            <a:ext cx="8217910" cy="668387"/>
          </a:xfrm>
        </p:spPr>
        <p:txBody>
          <a:bodyPr/>
          <a:lstStyle/>
          <a:p>
            <a:r>
              <a:rPr lang="sv-SE" dirty="0"/>
              <a:t>THE COURSES</a:t>
            </a:r>
          </a:p>
        </p:txBody>
      </p:sp>
      <p:sp>
        <p:nvSpPr>
          <p:cNvPr id="7" name="Rectangle 6">
            <a:extLst>
              <a:ext uri="{FF2B5EF4-FFF2-40B4-BE49-F238E27FC236}">
                <a16:creationId xmlns:a16="http://schemas.microsoft.com/office/drawing/2014/main" id="{0A6D321A-D4C7-41C2-B616-413CE5BF7954}"/>
              </a:ext>
            </a:extLst>
          </p:cNvPr>
          <p:cNvSpPr/>
          <p:nvPr/>
        </p:nvSpPr>
        <p:spPr>
          <a:xfrm>
            <a:off x="6159513" y="498837"/>
            <a:ext cx="2920974" cy="461665"/>
          </a:xfrm>
          <a:prstGeom prst="rect">
            <a:avLst/>
          </a:prstGeom>
        </p:spPr>
        <p:txBody>
          <a:bodyPr wrap="square">
            <a:spAutoFit/>
          </a:bodyPr>
          <a:lstStyle/>
          <a:p>
            <a:r>
              <a:rPr lang="en-US" sz="2400" i="1" dirty="0">
                <a:solidFill>
                  <a:schemeClr val="accent2">
                    <a:lumMod val="75000"/>
                  </a:schemeClr>
                </a:solidFill>
              </a:rPr>
              <a:t>Mandatory courses</a:t>
            </a:r>
            <a:endParaRPr lang="sv-SE" sz="2400" dirty="0"/>
          </a:p>
        </p:txBody>
      </p:sp>
    </p:spTree>
    <p:extLst>
      <p:ext uri="{BB962C8B-B14F-4D97-AF65-F5344CB8AC3E}">
        <p14:creationId xmlns:p14="http://schemas.microsoft.com/office/powerpoint/2010/main" val="249252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0A689-5F98-4D4C-A672-B9D2CD888198}"/>
              </a:ext>
            </a:extLst>
          </p:cNvPr>
          <p:cNvSpPr>
            <a:spLocks noGrp="1"/>
          </p:cNvSpPr>
          <p:nvPr>
            <p:ph type="dt" sz="half" idx="10"/>
          </p:nvPr>
        </p:nvSpPr>
        <p:spPr/>
        <p:txBody>
          <a:bodyPr/>
          <a:lstStyle/>
          <a:p>
            <a:fld id="{EA62EDE9-BA80-7E48-A3D1-784549844A76}" type="datetime1">
              <a:rPr lang="sv-SE" smtClean="0"/>
              <a:t>2020-09-30</a:t>
            </a:fld>
            <a:endParaRPr lang="sv-SE" dirty="0"/>
          </a:p>
        </p:txBody>
      </p:sp>
      <p:sp>
        <p:nvSpPr>
          <p:cNvPr id="3" name="Footer Placeholder 2">
            <a:extLst>
              <a:ext uri="{FF2B5EF4-FFF2-40B4-BE49-F238E27FC236}">
                <a16:creationId xmlns:a16="http://schemas.microsoft.com/office/drawing/2014/main" id="{EDCD5F3B-31CD-4662-979D-0C34F9E6A306}"/>
              </a:ext>
            </a:extLst>
          </p:cNvPr>
          <p:cNvSpPr>
            <a:spLocks noGrp="1"/>
          </p:cNvSpPr>
          <p:nvPr>
            <p:ph type="ftr" sz="quarter" idx="11"/>
          </p:nvPr>
        </p:nvSpPr>
        <p:spPr/>
        <p:txBody>
          <a:bodyPr/>
          <a:lstStyle/>
          <a:p>
            <a:r>
              <a:rPr lang="en-GB" noProof="0"/>
              <a:t>Chalmers University of Technology</a:t>
            </a:r>
            <a:endParaRPr lang="en-GB" noProof="0" dirty="0"/>
          </a:p>
        </p:txBody>
      </p:sp>
      <p:sp>
        <p:nvSpPr>
          <p:cNvPr id="4" name="Slide Number Placeholder 3">
            <a:extLst>
              <a:ext uri="{FF2B5EF4-FFF2-40B4-BE49-F238E27FC236}">
                <a16:creationId xmlns:a16="http://schemas.microsoft.com/office/drawing/2014/main" id="{18EEEEC4-F9FF-4601-BD69-0C9CC7C69305}"/>
              </a:ext>
            </a:extLst>
          </p:cNvPr>
          <p:cNvSpPr>
            <a:spLocks noGrp="1"/>
          </p:cNvSpPr>
          <p:nvPr>
            <p:ph type="sldNum" sz="quarter" idx="12"/>
          </p:nvPr>
        </p:nvSpPr>
        <p:spPr/>
        <p:txBody>
          <a:bodyPr/>
          <a:lstStyle/>
          <a:p>
            <a:fld id="{344E8EA3-C3DD-5544-8A1C-EA00A1673D37}" type="slidenum">
              <a:rPr lang="sv-SE" smtClean="0"/>
              <a:pPr/>
              <a:t>6</a:t>
            </a:fld>
            <a:endParaRPr lang="sv-SE" dirty="0"/>
          </a:p>
        </p:txBody>
      </p:sp>
      <p:sp>
        <p:nvSpPr>
          <p:cNvPr id="6" name="Content Placeholder 5">
            <a:extLst>
              <a:ext uri="{FF2B5EF4-FFF2-40B4-BE49-F238E27FC236}">
                <a16:creationId xmlns:a16="http://schemas.microsoft.com/office/drawing/2014/main" id="{AB307246-B3BE-4B4D-BDF4-C0303224191A}"/>
              </a:ext>
            </a:extLst>
          </p:cNvPr>
          <p:cNvSpPr>
            <a:spLocks noGrp="1"/>
          </p:cNvSpPr>
          <p:nvPr>
            <p:ph idx="1"/>
          </p:nvPr>
        </p:nvSpPr>
        <p:spPr>
          <a:xfrm>
            <a:off x="677772" y="1430914"/>
            <a:ext cx="8217910" cy="3034299"/>
          </a:xfrm>
        </p:spPr>
        <p:txBody>
          <a:bodyPr/>
          <a:lstStyle/>
          <a:p>
            <a:pPr>
              <a:spcAft>
                <a:spcPts val="600"/>
              </a:spcAft>
            </a:pPr>
            <a:r>
              <a:rPr lang="sv-SE" sz="2400" b="1" dirty="0" err="1"/>
              <a:t>Teaching</a:t>
            </a:r>
            <a:r>
              <a:rPr lang="sv-SE" sz="2400" b="1" dirty="0"/>
              <a:t> and </a:t>
            </a:r>
            <a:r>
              <a:rPr lang="sv-SE" sz="2400" b="1" dirty="0" err="1"/>
              <a:t>leadership</a:t>
            </a:r>
            <a:endParaRPr lang="sv-SE" sz="2400" b="1" dirty="0"/>
          </a:p>
          <a:p>
            <a:pPr marL="357188" lvl="1" indent="-177800"/>
            <a:r>
              <a:rPr lang="sv-SE" sz="1800" dirty="0" err="1"/>
              <a:t>Applied</a:t>
            </a:r>
            <a:r>
              <a:rPr lang="sv-SE" sz="1800" dirty="0"/>
              <a:t> </a:t>
            </a:r>
            <a:r>
              <a:rPr lang="sv-SE" sz="1800" dirty="0" err="1"/>
              <a:t>project</a:t>
            </a:r>
            <a:r>
              <a:rPr lang="sv-SE" sz="1800" dirty="0"/>
              <a:t> management</a:t>
            </a:r>
          </a:p>
          <a:p>
            <a:pPr marL="357188" lvl="1" indent="-177800"/>
            <a:r>
              <a:rPr lang="sv-SE" sz="1800" i="1" dirty="0" err="1">
                <a:solidFill>
                  <a:schemeClr val="accent2">
                    <a:lumMod val="75000"/>
                  </a:schemeClr>
                </a:solidFill>
              </a:rPr>
              <a:t>Career</a:t>
            </a:r>
            <a:r>
              <a:rPr lang="sv-SE" sz="1800" i="1" dirty="0">
                <a:solidFill>
                  <a:schemeClr val="accent2">
                    <a:lumMod val="75000"/>
                  </a:schemeClr>
                </a:solidFill>
              </a:rPr>
              <a:t> planning – </a:t>
            </a:r>
            <a:r>
              <a:rPr lang="sv-SE" sz="1800" i="1" dirty="0" err="1">
                <a:solidFill>
                  <a:schemeClr val="accent2">
                    <a:lumMod val="75000"/>
                  </a:schemeClr>
                </a:solidFill>
              </a:rPr>
              <a:t>your</a:t>
            </a:r>
            <a:r>
              <a:rPr lang="sv-SE" sz="1800" i="1" dirty="0">
                <a:solidFill>
                  <a:schemeClr val="accent2">
                    <a:lumMod val="75000"/>
                  </a:schemeClr>
                </a:solidFill>
              </a:rPr>
              <a:t> personal </a:t>
            </a:r>
            <a:r>
              <a:rPr lang="sv-SE" sz="1800" i="1" dirty="0" err="1">
                <a:solidFill>
                  <a:schemeClr val="accent2">
                    <a:lumMod val="75000"/>
                  </a:schemeClr>
                </a:solidFill>
              </a:rPr>
              <a:t>leadership</a:t>
            </a:r>
            <a:r>
              <a:rPr lang="sv-SE" sz="1800" i="1" dirty="0">
                <a:solidFill>
                  <a:schemeClr val="accent2">
                    <a:lumMod val="75000"/>
                  </a:schemeClr>
                </a:solidFill>
              </a:rPr>
              <a:t> </a:t>
            </a:r>
            <a:r>
              <a:rPr lang="sv-SE" sz="1800" i="1" dirty="0"/>
              <a:t>(</a:t>
            </a:r>
            <a:r>
              <a:rPr lang="sv-SE" sz="1800" i="1" dirty="0">
                <a:solidFill>
                  <a:schemeClr val="accent2">
                    <a:lumMod val="75000"/>
                  </a:schemeClr>
                </a:solidFill>
              </a:rPr>
              <a:t>1.5 HEC</a:t>
            </a:r>
            <a:r>
              <a:rPr lang="sv-SE" sz="1800" i="1" dirty="0"/>
              <a:t>)</a:t>
            </a:r>
          </a:p>
          <a:p>
            <a:pPr marL="357188" lvl="1" indent="-177800"/>
            <a:r>
              <a:rPr lang="sv-SE" sz="1800" dirty="0"/>
              <a:t>Creating and </a:t>
            </a:r>
            <a:r>
              <a:rPr lang="sv-SE" sz="1800" dirty="0" err="1"/>
              <a:t>managing</a:t>
            </a:r>
            <a:r>
              <a:rPr lang="sv-SE" sz="1800" dirty="0"/>
              <a:t> </a:t>
            </a:r>
            <a:r>
              <a:rPr lang="sv-SE" sz="1800" dirty="0" err="1"/>
              <a:t>effective</a:t>
            </a:r>
            <a:r>
              <a:rPr lang="sv-SE" sz="1800" dirty="0"/>
              <a:t> teams</a:t>
            </a:r>
          </a:p>
          <a:p>
            <a:pPr marL="357188" lvl="1" indent="-177800"/>
            <a:r>
              <a:rPr lang="sv-SE" sz="1800" dirty="0" err="1"/>
              <a:t>People</a:t>
            </a:r>
            <a:r>
              <a:rPr lang="sv-SE" sz="1800" dirty="0"/>
              <a:t> in </a:t>
            </a:r>
            <a:r>
              <a:rPr lang="sv-SE" sz="1800" dirty="0" err="1"/>
              <a:t>flow</a:t>
            </a:r>
            <a:r>
              <a:rPr lang="sv-SE" sz="1800" dirty="0"/>
              <a:t> – personal </a:t>
            </a:r>
            <a:r>
              <a:rPr lang="sv-SE" sz="1800" dirty="0" err="1"/>
              <a:t>effectiveness</a:t>
            </a:r>
            <a:endParaRPr lang="sv-SE" sz="1800" dirty="0"/>
          </a:p>
          <a:p>
            <a:pPr marL="357188" lvl="1" indent="-177800"/>
            <a:r>
              <a:rPr lang="sv-SE" sz="1800" dirty="0" err="1"/>
              <a:t>Reflecting</a:t>
            </a:r>
            <a:r>
              <a:rPr lang="sv-SE" sz="1800" dirty="0"/>
              <a:t> on </a:t>
            </a:r>
            <a:r>
              <a:rPr lang="sv-SE" sz="1800" dirty="0" err="1"/>
              <a:t>leadership</a:t>
            </a:r>
            <a:r>
              <a:rPr lang="sv-SE" sz="1800" dirty="0"/>
              <a:t> </a:t>
            </a:r>
            <a:r>
              <a:rPr lang="sv-SE" sz="1800" dirty="0" err="1"/>
              <a:t>perspectives</a:t>
            </a:r>
            <a:r>
              <a:rPr lang="sv-SE" sz="1800" dirty="0"/>
              <a:t> and </a:t>
            </a:r>
            <a:r>
              <a:rPr lang="sv-SE" sz="1800" dirty="0" err="1"/>
              <a:t>contexts</a:t>
            </a:r>
            <a:endParaRPr lang="sv-SE" sz="1800" dirty="0"/>
          </a:p>
          <a:p>
            <a:pPr marL="357188" lvl="1" indent="-177800"/>
            <a:r>
              <a:rPr lang="sv-SE" sz="1800" dirty="0"/>
              <a:t>Research </a:t>
            </a:r>
            <a:r>
              <a:rPr lang="sv-SE" sz="1800" dirty="0" err="1"/>
              <a:t>utilisation</a:t>
            </a:r>
            <a:endParaRPr lang="sv-SE" sz="1800" dirty="0"/>
          </a:p>
          <a:p>
            <a:pPr marL="357188" lvl="1" indent="-177800"/>
            <a:r>
              <a:rPr lang="sv-SE" sz="1800" i="1" dirty="0" err="1">
                <a:solidFill>
                  <a:schemeClr val="accent2">
                    <a:lumMod val="75000"/>
                  </a:schemeClr>
                </a:solidFill>
              </a:rPr>
              <a:t>Teaching</a:t>
            </a:r>
            <a:r>
              <a:rPr lang="sv-SE" sz="1800" i="1" dirty="0">
                <a:solidFill>
                  <a:schemeClr val="accent2">
                    <a:lumMod val="75000"/>
                  </a:schemeClr>
                </a:solidFill>
              </a:rPr>
              <a:t>, Learning &amp; </a:t>
            </a:r>
            <a:r>
              <a:rPr lang="sv-SE" sz="1800" i="1" dirty="0" err="1">
                <a:solidFill>
                  <a:schemeClr val="accent2">
                    <a:lumMod val="75000"/>
                  </a:schemeClr>
                </a:solidFill>
              </a:rPr>
              <a:t>Evaluation</a:t>
            </a:r>
            <a:r>
              <a:rPr lang="sv-SE" sz="1800" i="1" dirty="0">
                <a:solidFill>
                  <a:schemeClr val="accent2">
                    <a:lumMod val="75000"/>
                  </a:schemeClr>
                </a:solidFill>
              </a:rPr>
              <a:t> </a:t>
            </a:r>
            <a:r>
              <a:rPr lang="sv-SE" sz="1800" i="1" dirty="0"/>
              <a:t>(</a:t>
            </a:r>
            <a:r>
              <a:rPr lang="sv-SE" sz="1800" i="1" dirty="0">
                <a:solidFill>
                  <a:schemeClr val="accent2">
                    <a:lumMod val="75000"/>
                  </a:schemeClr>
                </a:solidFill>
              </a:rPr>
              <a:t>3.0 HEC</a:t>
            </a:r>
            <a:r>
              <a:rPr lang="sv-SE" sz="1800" i="1" dirty="0"/>
              <a:t>)</a:t>
            </a:r>
            <a:endParaRPr lang="sv-SE" sz="1800" dirty="0"/>
          </a:p>
        </p:txBody>
      </p:sp>
      <p:sp>
        <p:nvSpPr>
          <p:cNvPr id="11" name="Title 10">
            <a:extLst>
              <a:ext uri="{FF2B5EF4-FFF2-40B4-BE49-F238E27FC236}">
                <a16:creationId xmlns:a16="http://schemas.microsoft.com/office/drawing/2014/main" id="{96923B7B-3170-45F8-97DC-D4699D3FB593}"/>
              </a:ext>
            </a:extLst>
          </p:cNvPr>
          <p:cNvSpPr>
            <a:spLocks noGrp="1"/>
          </p:cNvSpPr>
          <p:nvPr>
            <p:ph type="title"/>
          </p:nvPr>
        </p:nvSpPr>
        <p:spPr>
          <a:xfrm>
            <a:off x="127700" y="493597"/>
            <a:ext cx="3760488" cy="668387"/>
          </a:xfrm>
        </p:spPr>
        <p:txBody>
          <a:bodyPr/>
          <a:lstStyle/>
          <a:p>
            <a:r>
              <a:rPr lang="sv-SE" dirty="0"/>
              <a:t>THE COURSES</a:t>
            </a:r>
          </a:p>
        </p:txBody>
      </p:sp>
      <p:sp>
        <p:nvSpPr>
          <p:cNvPr id="7" name="Rectangle 6">
            <a:extLst>
              <a:ext uri="{FF2B5EF4-FFF2-40B4-BE49-F238E27FC236}">
                <a16:creationId xmlns:a16="http://schemas.microsoft.com/office/drawing/2014/main" id="{E6DF301B-7DE8-4E36-B7F0-BA5661193E67}"/>
              </a:ext>
            </a:extLst>
          </p:cNvPr>
          <p:cNvSpPr/>
          <p:nvPr/>
        </p:nvSpPr>
        <p:spPr>
          <a:xfrm>
            <a:off x="6159513" y="498837"/>
            <a:ext cx="2920974" cy="461665"/>
          </a:xfrm>
          <a:prstGeom prst="rect">
            <a:avLst/>
          </a:prstGeom>
        </p:spPr>
        <p:txBody>
          <a:bodyPr wrap="square">
            <a:spAutoFit/>
          </a:bodyPr>
          <a:lstStyle/>
          <a:p>
            <a:r>
              <a:rPr lang="en-US" sz="2400" i="1" dirty="0">
                <a:solidFill>
                  <a:schemeClr val="accent2">
                    <a:lumMod val="75000"/>
                  </a:schemeClr>
                </a:solidFill>
              </a:rPr>
              <a:t>Mandatory courses</a:t>
            </a:r>
            <a:endParaRPr lang="sv-SE" sz="2400" dirty="0"/>
          </a:p>
        </p:txBody>
      </p:sp>
    </p:spTree>
    <p:extLst>
      <p:ext uri="{BB962C8B-B14F-4D97-AF65-F5344CB8AC3E}">
        <p14:creationId xmlns:p14="http://schemas.microsoft.com/office/powerpoint/2010/main" val="268906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0A689-5F98-4D4C-A672-B9D2CD888198}"/>
              </a:ext>
            </a:extLst>
          </p:cNvPr>
          <p:cNvSpPr>
            <a:spLocks noGrp="1"/>
          </p:cNvSpPr>
          <p:nvPr>
            <p:ph type="dt" sz="half" idx="10"/>
          </p:nvPr>
        </p:nvSpPr>
        <p:spPr/>
        <p:txBody>
          <a:bodyPr/>
          <a:lstStyle/>
          <a:p>
            <a:fld id="{EA62EDE9-BA80-7E48-A3D1-784549844A76}" type="datetime1">
              <a:rPr lang="sv-SE" smtClean="0"/>
              <a:t>2020-09-30</a:t>
            </a:fld>
            <a:endParaRPr lang="sv-SE" dirty="0"/>
          </a:p>
        </p:txBody>
      </p:sp>
      <p:sp>
        <p:nvSpPr>
          <p:cNvPr id="3" name="Footer Placeholder 2">
            <a:extLst>
              <a:ext uri="{FF2B5EF4-FFF2-40B4-BE49-F238E27FC236}">
                <a16:creationId xmlns:a16="http://schemas.microsoft.com/office/drawing/2014/main" id="{EDCD5F3B-31CD-4662-979D-0C34F9E6A306}"/>
              </a:ext>
            </a:extLst>
          </p:cNvPr>
          <p:cNvSpPr>
            <a:spLocks noGrp="1"/>
          </p:cNvSpPr>
          <p:nvPr>
            <p:ph type="ftr" sz="quarter" idx="11"/>
          </p:nvPr>
        </p:nvSpPr>
        <p:spPr/>
        <p:txBody>
          <a:bodyPr/>
          <a:lstStyle/>
          <a:p>
            <a:r>
              <a:rPr lang="en-GB" noProof="0"/>
              <a:t>Chalmers University of Technology</a:t>
            </a:r>
            <a:endParaRPr lang="en-GB" noProof="0" dirty="0"/>
          </a:p>
        </p:txBody>
      </p:sp>
      <p:sp>
        <p:nvSpPr>
          <p:cNvPr id="4" name="Slide Number Placeholder 3">
            <a:extLst>
              <a:ext uri="{FF2B5EF4-FFF2-40B4-BE49-F238E27FC236}">
                <a16:creationId xmlns:a16="http://schemas.microsoft.com/office/drawing/2014/main" id="{18EEEEC4-F9FF-4601-BD69-0C9CC7C69305}"/>
              </a:ext>
            </a:extLst>
          </p:cNvPr>
          <p:cNvSpPr>
            <a:spLocks noGrp="1"/>
          </p:cNvSpPr>
          <p:nvPr>
            <p:ph type="sldNum" sz="quarter" idx="12"/>
          </p:nvPr>
        </p:nvSpPr>
        <p:spPr/>
        <p:txBody>
          <a:bodyPr/>
          <a:lstStyle/>
          <a:p>
            <a:fld id="{344E8EA3-C3DD-5544-8A1C-EA00A1673D37}" type="slidenum">
              <a:rPr lang="sv-SE" smtClean="0"/>
              <a:pPr/>
              <a:t>7</a:t>
            </a:fld>
            <a:endParaRPr lang="sv-SE" dirty="0"/>
          </a:p>
        </p:txBody>
      </p:sp>
      <p:sp>
        <p:nvSpPr>
          <p:cNvPr id="6" name="Content Placeholder 5">
            <a:extLst>
              <a:ext uri="{FF2B5EF4-FFF2-40B4-BE49-F238E27FC236}">
                <a16:creationId xmlns:a16="http://schemas.microsoft.com/office/drawing/2014/main" id="{AB307246-B3BE-4B4D-BDF4-C0303224191A}"/>
              </a:ext>
            </a:extLst>
          </p:cNvPr>
          <p:cNvSpPr>
            <a:spLocks noGrp="1"/>
          </p:cNvSpPr>
          <p:nvPr>
            <p:ph idx="1"/>
          </p:nvPr>
        </p:nvSpPr>
        <p:spPr>
          <a:xfrm>
            <a:off x="677772" y="1415567"/>
            <a:ext cx="4900068" cy="1281913"/>
          </a:xfrm>
        </p:spPr>
        <p:txBody>
          <a:bodyPr/>
          <a:lstStyle/>
          <a:p>
            <a:pPr>
              <a:spcAft>
                <a:spcPts val="600"/>
              </a:spcAft>
            </a:pPr>
            <a:r>
              <a:rPr lang="sv-SE" sz="2400" b="1" dirty="0" err="1"/>
              <a:t>Introduction</a:t>
            </a:r>
            <a:endParaRPr lang="sv-SE" sz="4000" b="1" dirty="0">
              <a:solidFill>
                <a:srgbClr val="C00000"/>
              </a:solidFill>
            </a:endParaRPr>
          </a:p>
          <a:p>
            <a:pPr>
              <a:spcAft>
                <a:spcPts val="600"/>
              </a:spcAft>
            </a:pPr>
            <a:r>
              <a:rPr lang="sv-SE" sz="2400" b="1" dirty="0" err="1"/>
              <a:t>Popular</a:t>
            </a:r>
            <a:r>
              <a:rPr lang="sv-SE" sz="2400" b="1" dirty="0"/>
              <a:t> Science Presentation</a:t>
            </a:r>
          </a:p>
        </p:txBody>
      </p:sp>
      <p:sp>
        <p:nvSpPr>
          <p:cNvPr id="11" name="Title 10">
            <a:extLst>
              <a:ext uri="{FF2B5EF4-FFF2-40B4-BE49-F238E27FC236}">
                <a16:creationId xmlns:a16="http://schemas.microsoft.com/office/drawing/2014/main" id="{96923B7B-3170-45F8-97DC-D4699D3FB593}"/>
              </a:ext>
            </a:extLst>
          </p:cNvPr>
          <p:cNvSpPr>
            <a:spLocks noGrp="1"/>
          </p:cNvSpPr>
          <p:nvPr>
            <p:ph type="title"/>
          </p:nvPr>
        </p:nvSpPr>
        <p:spPr>
          <a:xfrm>
            <a:off x="127700" y="493597"/>
            <a:ext cx="6684580" cy="668387"/>
          </a:xfrm>
        </p:spPr>
        <p:txBody>
          <a:bodyPr>
            <a:normAutofit/>
          </a:bodyPr>
          <a:lstStyle/>
          <a:p>
            <a:r>
              <a:rPr lang="sv-SE" dirty="0"/>
              <a:t>THE </a:t>
            </a:r>
            <a:r>
              <a:rPr lang="sv-SE" dirty="0" err="1"/>
              <a:t>Mandatory</a:t>
            </a:r>
            <a:r>
              <a:rPr lang="sv-SE" dirty="0"/>
              <a:t> </a:t>
            </a:r>
            <a:r>
              <a:rPr lang="sv-SE" dirty="0" err="1"/>
              <a:t>activities</a:t>
            </a:r>
            <a:endParaRPr lang="sv-SE" dirty="0"/>
          </a:p>
        </p:txBody>
      </p:sp>
      <p:sp>
        <p:nvSpPr>
          <p:cNvPr id="9" name="Rectangle 8">
            <a:extLst>
              <a:ext uri="{FF2B5EF4-FFF2-40B4-BE49-F238E27FC236}">
                <a16:creationId xmlns:a16="http://schemas.microsoft.com/office/drawing/2014/main" id="{A0A1EC92-4977-4CB5-B50C-956763D40FA8}"/>
              </a:ext>
            </a:extLst>
          </p:cNvPr>
          <p:cNvSpPr/>
          <p:nvPr/>
        </p:nvSpPr>
        <p:spPr>
          <a:xfrm>
            <a:off x="2684656" y="1227494"/>
            <a:ext cx="439544" cy="707886"/>
          </a:xfrm>
          <a:prstGeom prst="rect">
            <a:avLst/>
          </a:prstGeom>
        </p:spPr>
        <p:txBody>
          <a:bodyPr wrap="none">
            <a:spAutoFit/>
          </a:bodyPr>
          <a:lstStyle/>
          <a:p>
            <a:r>
              <a:rPr lang="sv-SE" sz="4000" b="1" dirty="0">
                <a:solidFill>
                  <a:srgbClr val="C00000"/>
                </a:solidFill>
                <a:latin typeface="Calibri" panose="020F0502020204030204" pitchFamily="34" charset="0"/>
                <a:cs typeface="Calibri" panose="020F0502020204030204" pitchFamily="34" charset="0"/>
              </a:rPr>
              <a:t>√</a:t>
            </a:r>
            <a:endParaRPr lang="sv-SE" sz="4000" dirty="0"/>
          </a:p>
        </p:txBody>
      </p:sp>
    </p:spTree>
    <p:extLst>
      <p:ext uri="{BB962C8B-B14F-4D97-AF65-F5344CB8AC3E}">
        <p14:creationId xmlns:p14="http://schemas.microsoft.com/office/powerpoint/2010/main" val="328491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0DFFC-2917-4E49-BC72-B453765113FF}"/>
              </a:ext>
            </a:extLst>
          </p:cNvPr>
          <p:cNvSpPr>
            <a:spLocks noGrp="1"/>
          </p:cNvSpPr>
          <p:nvPr>
            <p:ph type="dt" sz="half" idx="10"/>
          </p:nvPr>
        </p:nvSpPr>
        <p:spPr/>
        <p:txBody>
          <a:bodyPr/>
          <a:lstStyle/>
          <a:p>
            <a:fld id="{EA62EDE9-BA80-7E48-A3D1-784549844A76}" type="datetime1">
              <a:rPr lang="sv-SE" smtClean="0"/>
              <a:t>2020-09-30</a:t>
            </a:fld>
            <a:endParaRPr lang="sv-SE" dirty="0"/>
          </a:p>
        </p:txBody>
      </p:sp>
      <p:sp>
        <p:nvSpPr>
          <p:cNvPr id="3" name="Footer Placeholder 2">
            <a:extLst>
              <a:ext uri="{FF2B5EF4-FFF2-40B4-BE49-F238E27FC236}">
                <a16:creationId xmlns:a16="http://schemas.microsoft.com/office/drawing/2014/main" id="{CC91ECDD-462F-47B5-A94A-50A3951559FC}"/>
              </a:ext>
            </a:extLst>
          </p:cNvPr>
          <p:cNvSpPr>
            <a:spLocks noGrp="1"/>
          </p:cNvSpPr>
          <p:nvPr>
            <p:ph type="ftr" sz="quarter" idx="11"/>
          </p:nvPr>
        </p:nvSpPr>
        <p:spPr/>
        <p:txBody>
          <a:bodyPr/>
          <a:lstStyle/>
          <a:p>
            <a:r>
              <a:rPr lang="en-GB" noProof="0"/>
              <a:t>Chalmers University of Technology</a:t>
            </a:r>
            <a:endParaRPr lang="en-GB" noProof="0" dirty="0"/>
          </a:p>
        </p:txBody>
      </p:sp>
      <p:sp>
        <p:nvSpPr>
          <p:cNvPr id="4" name="Slide Number Placeholder 3">
            <a:extLst>
              <a:ext uri="{FF2B5EF4-FFF2-40B4-BE49-F238E27FC236}">
                <a16:creationId xmlns:a16="http://schemas.microsoft.com/office/drawing/2014/main" id="{2E3AA5FA-F5D7-4E5E-99B3-31ACDA796CA8}"/>
              </a:ext>
            </a:extLst>
          </p:cNvPr>
          <p:cNvSpPr>
            <a:spLocks noGrp="1"/>
          </p:cNvSpPr>
          <p:nvPr>
            <p:ph type="sldNum" sz="quarter" idx="12"/>
          </p:nvPr>
        </p:nvSpPr>
        <p:spPr/>
        <p:txBody>
          <a:bodyPr/>
          <a:lstStyle/>
          <a:p>
            <a:fld id="{344E8EA3-C3DD-5544-8A1C-EA00A1673D37}" type="slidenum">
              <a:rPr lang="sv-SE" smtClean="0"/>
              <a:pPr/>
              <a:t>8</a:t>
            </a:fld>
            <a:endParaRPr lang="sv-SE" dirty="0"/>
          </a:p>
        </p:txBody>
      </p:sp>
      <p:sp>
        <p:nvSpPr>
          <p:cNvPr id="8" name="TextBox 7">
            <a:extLst>
              <a:ext uri="{FF2B5EF4-FFF2-40B4-BE49-F238E27FC236}">
                <a16:creationId xmlns:a16="http://schemas.microsoft.com/office/drawing/2014/main" id="{7B34EB85-2500-4248-9F85-1FA863EF87AC}"/>
              </a:ext>
            </a:extLst>
          </p:cNvPr>
          <p:cNvSpPr txBox="1"/>
          <p:nvPr/>
        </p:nvSpPr>
        <p:spPr>
          <a:xfrm>
            <a:off x="631571" y="595976"/>
            <a:ext cx="7880855" cy="707886"/>
          </a:xfrm>
          <a:prstGeom prst="rect">
            <a:avLst/>
          </a:prstGeom>
          <a:noFill/>
        </p:spPr>
        <p:txBody>
          <a:bodyPr wrap="square" rtlCol="0">
            <a:spAutoFit/>
          </a:bodyPr>
          <a:lstStyle/>
          <a:p>
            <a:r>
              <a:rPr lang="sv-SE" sz="4000" b="1" dirty="0"/>
              <a:t>https://intranet.chalmers.se/en </a:t>
            </a:r>
          </a:p>
        </p:txBody>
      </p:sp>
      <p:sp>
        <p:nvSpPr>
          <p:cNvPr id="9" name="Rectangle 8">
            <a:extLst>
              <a:ext uri="{FF2B5EF4-FFF2-40B4-BE49-F238E27FC236}">
                <a16:creationId xmlns:a16="http://schemas.microsoft.com/office/drawing/2014/main" id="{D7725D19-0BB7-4210-87EA-CB221EF82129}"/>
              </a:ext>
            </a:extLst>
          </p:cNvPr>
          <p:cNvSpPr/>
          <p:nvPr/>
        </p:nvSpPr>
        <p:spPr>
          <a:xfrm>
            <a:off x="631572" y="1457750"/>
            <a:ext cx="7880855" cy="3046988"/>
          </a:xfrm>
          <a:prstGeom prst="rect">
            <a:avLst/>
          </a:prstGeom>
        </p:spPr>
        <p:txBody>
          <a:bodyPr wrap="square">
            <a:spAutoFit/>
          </a:bodyPr>
          <a:lstStyle/>
          <a:p>
            <a:pPr>
              <a:spcAft>
                <a:spcPts val="0"/>
              </a:spcAft>
            </a:pPr>
            <a:r>
              <a:rPr lang="sv-SE" sz="2400" b="1" dirty="0">
                <a:latin typeface="Calibri" panose="020F0502020204030204" pitchFamily="34" charset="0"/>
                <a:ea typeface="Calibri" panose="020F0502020204030204" pitchFamily="34" charset="0"/>
              </a:rPr>
              <a:t>SEARCH: </a:t>
            </a:r>
            <a:r>
              <a:rPr lang="sv-SE" sz="2400" b="1" dirty="0">
                <a:solidFill>
                  <a:srgbClr val="C00000"/>
                </a:solidFill>
                <a:latin typeface="Calibri" panose="020F0502020204030204" pitchFamily="34" charset="0"/>
                <a:ea typeface="Calibri" panose="020F0502020204030204" pitchFamily="34" charset="0"/>
              </a:rPr>
              <a:t>GTS</a:t>
            </a:r>
          </a:p>
          <a:p>
            <a:pPr marL="342900" indent="-342900">
              <a:spcAft>
                <a:spcPts val="0"/>
              </a:spcAft>
              <a:buFont typeface="Arial" panose="020B0604020202020204" pitchFamily="34" charset="0"/>
              <a:buChar char="•"/>
            </a:pPr>
            <a:r>
              <a:rPr lang="sv-SE" sz="2400" dirty="0" err="1">
                <a:latin typeface="Calibri" panose="020F0502020204030204" pitchFamily="34" charset="0"/>
                <a:ea typeface="Calibri" panose="020F0502020204030204" pitchFamily="34" charset="0"/>
              </a:rPr>
              <a:t>About</a:t>
            </a:r>
            <a:r>
              <a:rPr lang="sv-SE" sz="2400" dirty="0">
                <a:latin typeface="Calibri" panose="020F0502020204030204" pitchFamily="34" charset="0"/>
                <a:ea typeface="Calibri" panose="020F0502020204030204" pitchFamily="34" charset="0"/>
              </a:rPr>
              <a:t> GTS</a:t>
            </a:r>
          </a:p>
          <a:p>
            <a:pPr marL="342900" indent="-342900">
              <a:spcAft>
                <a:spcPts val="0"/>
              </a:spcAft>
              <a:buFont typeface="Arial" panose="020B0604020202020204" pitchFamily="34" charset="0"/>
              <a:buChar char="•"/>
            </a:pPr>
            <a:r>
              <a:rPr lang="sv-SE" sz="2400" dirty="0">
                <a:latin typeface="Calibri" panose="020F0502020204030204" pitchFamily="34" charset="0"/>
                <a:ea typeface="Calibri" panose="020F0502020204030204" pitchFamily="34" charset="0"/>
              </a:rPr>
              <a:t>Courses (</a:t>
            </a:r>
            <a:r>
              <a:rPr lang="sv-SE" sz="2400" dirty="0" err="1">
                <a:latin typeface="Calibri" panose="020F0502020204030204" pitchFamily="34" charset="0"/>
                <a:ea typeface="Calibri" panose="020F0502020204030204" pitchFamily="34" charset="0"/>
              </a:rPr>
              <a:t>including</a:t>
            </a:r>
            <a:r>
              <a:rPr lang="sv-SE" sz="2400" dirty="0">
                <a:latin typeface="Calibri" panose="020F0502020204030204" pitchFamily="34" charset="0"/>
                <a:ea typeface="Calibri" panose="020F0502020204030204" pitchFamily="34" charset="0"/>
              </a:rPr>
              <a:t> </a:t>
            </a:r>
            <a:r>
              <a:rPr lang="sv-SE" sz="2400" dirty="0" err="1">
                <a:latin typeface="Calibri" panose="020F0502020204030204" pitchFamily="34" charset="0"/>
                <a:ea typeface="Calibri" panose="020F0502020204030204" pitchFamily="34" charset="0"/>
              </a:rPr>
              <a:t>sign-up</a:t>
            </a:r>
            <a:r>
              <a:rPr lang="sv-SE" sz="2400" dirty="0">
                <a:latin typeface="Calibri" panose="020F0502020204030204" pitchFamily="34" charset="0"/>
                <a:ea typeface="Calibri" panose="020F0502020204030204" pitchFamily="34" charset="0"/>
              </a:rPr>
              <a:t>)</a:t>
            </a:r>
          </a:p>
          <a:p>
            <a:pPr marL="342900" indent="-342900">
              <a:spcAft>
                <a:spcPts val="0"/>
              </a:spcAft>
              <a:buFont typeface="Arial" panose="020B0604020202020204" pitchFamily="34" charset="0"/>
              <a:buChar char="•"/>
            </a:pPr>
            <a:r>
              <a:rPr lang="sv-SE" sz="2400" dirty="0" err="1">
                <a:latin typeface="Calibri" panose="020F0502020204030204" pitchFamily="34" charset="0"/>
                <a:ea typeface="Calibri" panose="020F0502020204030204" pitchFamily="34" charset="0"/>
              </a:rPr>
              <a:t>Other</a:t>
            </a:r>
            <a:r>
              <a:rPr lang="sv-SE" sz="2400" dirty="0">
                <a:latin typeface="Calibri" panose="020F0502020204030204" pitchFamily="34" charset="0"/>
                <a:ea typeface="Calibri" panose="020F0502020204030204" pitchFamily="34" charset="0"/>
              </a:rPr>
              <a:t> </a:t>
            </a:r>
            <a:r>
              <a:rPr lang="sv-SE" sz="2400" dirty="0" err="1">
                <a:latin typeface="Calibri" panose="020F0502020204030204" pitchFamily="34" charset="0"/>
                <a:ea typeface="Calibri" panose="020F0502020204030204" pitchFamily="34" charset="0"/>
              </a:rPr>
              <a:t>important</a:t>
            </a:r>
            <a:r>
              <a:rPr lang="sv-SE" sz="2400" dirty="0">
                <a:latin typeface="Calibri" panose="020F0502020204030204" pitchFamily="34" charset="0"/>
                <a:ea typeface="Calibri" panose="020F0502020204030204" pitchFamily="34" charset="0"/>
              </a:rPr>
              <a:t> information</a:t>
            </a:r>
          </a:p>
          <a:p>
            <a:pPr lvl="0">
              <a:spcAft>
                <a:spcPts val="0"/>
              </a:spcAft>
            </a:pPr>
            <a:endParaRPr lang="sv-SE" sz="2400" dirty="0">
              <a:latin typeface="Calibri" panose="020F0502020204030204" pitchFamily="34" charset="0"/>
              <a:ea typeface="Times New Roman" panose="02020603050405020304" pitchFamily="18" charset="0"/>
            </a:endParaRPr>
          </a:p>
          <a:p>
            <a:pPr lvl="0">
              <a:spcAft>
                <a:spcPts val="0"/>
              </a:spcAft>
            </a:pPr>
            <a:r>
              <a:rPr lang="sv-SE" sz="2400" b="1" dirty="0">
                <a:latin typeface="Calibri" panose="020F0502020204030204" pitchFamily="34" charset="0"/>
                <a:ea typeface="Times New Roman" panose="02020603050405020304" pitchFamily="18" charset="0"/>
              </a:rPr>
              <a:t>SEARCH: </a:t>
            </a:r>
            <a:r>
              <a:rPr lang="sv-SE" sz="2400" b="1" dirty="0" err="1">
                <a:solidFill>
                  <a:srgbClr val="C00000"/>
                </a:solidFill>
                <a:latin typeface="Calibri" panose="020F0502020204030204" pitchFamily="34" charset="0"/>
                <a:ea typeface="Times New Roman" panose="02020603050405020304" pitchFamily="18" charset="0"/>
              </a:rPr>
              <a:t>Competence</a:t>
            </a:r>
            <a:r>
              <a:rPr lang="sv-SE" sz="2400" b="1" dirty="0">
                <a:solidFill>
                  <a:srgbClr val="C00000"/>
                </a:solidFill>
                <a:latin typeface="Calibri" panose="020F0502020204030204" pitchFamily="34" charset="0"/>
                <a:ea typeface="Times New Roman" panose="02020603050405020304" pitchFamily="18" charset="0"/>
              </a:rPr>
              <a:t> </a:t>
            </a:r>
            <a:r>
              <a:rPr lang="sv-SE" sz="2400" b="1" dirty="0" err="1">
                <a:solidFill>
                  <a:srgbClr val="C00000"/>
                </a:solidFill>
                <a:latin typeface="Calibri" panose="020F0502020204030204" pitchFamily="34" charset="0"/>
                <a:ea typeface="Times New Roman" panose="02020603050405020304" pitchFamily="18" charset="0"/>
              </a:rPr>
              <a:t>development</a:t>
            </a:r>
            <a:endParaRPr lang="sv-SE" sz="2400" b="1" dirty="0">
              <a:solidFill>
                <a:srgbClr val="C00000"/>
              </a:solidFill>
              <a:latin typeface="Calibri" panose="020F0502020204030204" pitchFamily="34" charset="0"/>
              <a:ea typeface="Times New Roman" panose="02020603050405020304" pitchFamily="18" charset="0"/>
            </a:endParaRPr>
          </a:p>
          <a:p>
            <a:pPr marL="342900" lvl="0" indent="-342900">
              <a:spcAft>
                <a:spcPts val="0"/>
              </a:spcAft>
              <a:buFont typeface="Arial" panose="020B0604020202020204" pitchFamily="34" charset="0"/>
              <a:buChar char="•"/>
            </a:pPr>
            <a:r>
              <a:rPr lang="sv-SE" sz="2400" dirty="0" err="1">
                <a:latin typeface="Calibri" panose="020F0502020204030204" pitchFamily="34" charset="0"/>
                <a:ea typeface="Times New Roman" panose="02020603050405020304" pitchFamily="18" charset="0"/>
              </a:rPr>
              <a:t>Competence</a:t>
            </a:r>
            <a:r>
              <a:rPr lang="sv-SE" sz="2400" dirty="0">
                <a:latin typeface="Calibri" panose="020F0502020204030204" pitchFamily="34" charset="0"/>
                <a:ea typeface="Times New Roman" panose="02020603050405020304" pitchFamily="18" charset="0"/>
              </a:rPr>
              <a:t> </a:t>
            </a:r>
            <a:r>
              <a:rPr lang="sv-SE" sz="2400" dirty="0" err="1">
                <a:latin typeface="Calibri" panose="020F0502020204030204" pitchFamily="34" charset="0"/>
                <a:ea typeface="Times New Roman" panose="02020603050405020304" pitchFamily="18" charset="0"/>
              </a:rPr>
              <a:t>development</a:t>
            </a:r>
            <a:r>
              <a:rPr lang="sv-SE" sz="2400" dirty="0">
                <a:latin typeface="Calibri" panose="020F0502020204030204" pitchFamily="34" charset="0"/>
                <a:ea typeface="Times New Roman" panose="02020603050405020304" pitchFamily="18" charset="0"/>
              </a:rPr>
              <a:t> for </a:t>
            </a:r>
            <a:r>
              <a:rPr lang="sv-SE" sz="2400" dirty="0" err="1">
                <a:latin typeface="Calibri" panose="020F0502020204030204" pitchFamily="34" charset="0"/>
                <a:ea typeface="Times New Roman" panose="02020603050405020304" pitchFamily="18" charset="0"/>
              </a:rPr>
              <a:t>employees</a:t>
            </a:r>
            <a:r>
              <a:rPr lang="sv-SE" sz="2400" dirty="0">
                <a:latin typeface="Calibri" panose="020F0502020204030204" pitchFamily="34" charset="0"/>
                <a:ea typeface="Times New Roman" panose="02020603050405020304" pitchFamily="18" charset="0"/>
              </a:rPr>
              <a:t> (</a:t>
            </a:r>
            <a:r>
              <a:rPr lang="sv-SE" sz="2400" dirty="0" err="1">
                <a:latin typeface="Calibri" panose="020F0502020204030204" pitchFamily="34" charset="0"/>
                <a:ea typeface="Times New Roman" panose="02020603050405020304" pitchFamily="18" charset="0"/>
              </a:rPr>
              <a:t>leaders</a:t>
            </a:r>
            <a:r>
              <a:rPr lang="sv-SE" sz="2400" dirty="0">
                <a:latin typeface="Calibri" panose="020F0502020204030204" pitchFamily="34" charset="0"/>
                <a:ea typeface="Times New Roman" panose="02020603050405020304" pitchFamily="18" charset="0"/>
              </a:rPr>
              <a:t>, managers, </a:t>
            </a:r>
            <a:r>
              <a:rPr lang="sv-SE" sz="2400" dirty="0" err="1">
                <a:latin typeface="Calibri" panose="020F0502020204030204" pitchFamily="34" charset="0"/>
                <a:ea typeface="Times New Roman" panose="02020603050405020304" pitchFamily="18" charset="0"/>
              </a:rPr>
              <a:t>teachers</a:t>
            </a:r>
            <a:r>
              <a:rPr lang="sv-SE" sz="2400" dirty="0">
                <a:latin typeface="Calibri" panose="020F0502020204030204" pitchFamily="34" charset="0"/>
                <a:ea typeface="Times New Roman" panose="02020603050405020304" pitchFamily="18" charset="0"/>
              </a:rPr>
              <a:t>, PhD students) at Chalmers</a:t>
            </a:r>
            <a:endParaRPr lang="sv-SE"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79916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0A4B931-B7F0-403E-9F40-8A4054A04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
            <a:ext cx="9144000" cy="514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3">
            <a:extLst>
              <a:ext uri="{FF2B5EF4-FFF2-40B4-BE49-F238E27FC236}">
                <a16:creationId xmlns:a16="http://schemas.microsoft.com/office/drawing/2014/main" id="{4CEAF602-346E-4A18-BDCE-F489E035C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
            <a:ext cx="7101525" cy="514385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
            <a:extLst>
              <a:ext uri="{FF2B5EF4-FFF2-40B4-BE49-F238E27FC236}">
                <a16:creationId xmlns:a16="http://schemas.microsoft.com/office/drawing/2014/main" id="{F74A1337-596D-453E-B873-BCF1760EE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
            <a:ext cx="6058538" cy="514385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ubrik 4">
            <a:extLst>
              <a:ext uri="{FF2B5EF4-FFF2-40B4-BE49-F238E27FC236}">
                <a16:creationId xmlns:a16="http://schemas.microsoft.com/office/drawing/2014/main" id="{C4D6910E-E3F8-41F4-955E-68DD2FC2BF98}"/>
              </a:ext>
            </a:extLst>
          </p:cNvPr>
          <p:cNvSpPr>
            <a:spLocks noGrp="1"/>
          </p:cNvSpPr>
          <p:nvPr>
            <p:ph type="title"/>
          </p:nvPr>
        </p:nvSpPr>
        <p:spPr>
          <a:xfrm>
            <a:off x="603504" y="1950243"/>
            <a:ext cx="3711321" cy="1988400"/>
          </a:xfrm>
        </p:spPr>
        <p:txBody>
          <a:bodyPr vert="horz" lIns="91440" tIns="45720" rIns="91440" bIns="45720" rtlCol="0" anchor="t">
            <a:normAutofit/>
          </a:bodyPr>
          <a:lstStyle/>
          <a:p>
            <a:pPr>
              <a:lnSpc>
                <a:spcPct val="90000"/>
              </a:lnSpc>
            </a:pPr>
            <a:r>
              <a:rPr lang="en-US" altLang="sv-SE" sz="2900" kern="1200"/>
              <a:t>Popular Science Presentation </a:t>
            </a:r>
            <a:br>
              <a:rPr lang="en-US" altLang="sv-SE" sz="2900" kern="1200"/>
            </a:br>
            <a:r>
              <a:rPr lang="en-US" altLang="sv-SE" sz="2900" kern="1200"/>
              <a:t>oral and written</a:t>
            </a:r>
            <a:endParaRPr lang="en-US" sz="2900" kern="1200"/>
          </a:p>
        </p:txBody>
      </p:sp>
      <p:pic>
        <p:nvPicPr>
          <p:cNvPr id="18" name="Picture 17" descr="A person wearing a suit and tie&#10;&#10;Description automatically generated">
            <a:extLst>
              <a:ext uri="{FF2B5EF4-FFF2-40B4-BE49-F238E27FC236}">
                <a16:creationId xmlns:a16="http://schemas.microsoft.com/office/drawing/2014/main" id="{EC8BAA57-D4A1-4DBA-BDEF-C5870D15BB15}"/>
              </a:ext>
            </a:extLst>
          </p:cNvPr>
          <p:cNvPicPr>
            <a:picLocks noChangeAspect="1"/>
          </p:cNvPicPr>
          <p:nvPr/>
        </p:nvPicPr>
        <p:blipFill>
          <a:blip r:embed="rId3"/>
          <a:stretch>
            <a:fillRect/>
          </a:stretch>
        </p:blipFill>
        <p:spPr>
          <a:xfrm>
            <a:off x="6681223" y="2564590"/>
            <a:ext cx="2055994" cy="1041010"/>
          </a:xfrm>
          <a:prstGeom prst="rect">
            <a:avLst/>
          </a:prstGeom>
        </p:spPr>
      </p:pic>
      <p:pic>
        <p:nvPicPr>
          <p:cNvPr id="12" name="Picture 11" descr="A picture containing table, sitting, monitor, computer&#10;&#10;Description automatically generated">
            <a:extLst>
              <a:ext uri="{FF2B5EF4-FFF2-40B4-BE49-F238E27FC236}">
                <a16:creationId xmlns:a16="http://schemas.microsoft.com/office/drawing/2014/main" id="{798C3E98-87AB-4FCB-AE90-C84C274EF984}"/>
              </a:ext>
            </a:extLst>
          </p:cNvPr>
          <p:cNvPicPr>
            <a:picLocks noChangeAspect="1"/>
          </p:cNvPicPr>
          <p:nvPr/>
        </p:nvPicPr>
        <p:blipFill rotWithShape="1">
          <a:blip r:embed="rId4"/>
          <a:srcRect t="26191" b="20601"/>
          <a:stretch/>
        </p:blipFill>
        <p:spPr>
          <a:xfrm>
            <a:off x="7056684" y="3878403"/>
            <a:ext cx="1846014" cy="736670"/>
          </a:xfrm>
          <a:prstGeom prst="rect">
            <a:avLst/>
          </a:prstGeom>
        </p:spPr>
      </p:pic>
      <p:pic>
        <p:nvPicPr>
          <p:cNvPr id="9" name="Picture 8" descr="A picture containing road, photo, riding, person&#10;&#10;Description automatically generated">
            <a:extLst>
              <a:ext uri="{FF2B5EF4-FFF2-40B4-BE49-F238E27FC236}">
                <a16:creationId xmlns:a16="http://schemas.microsoft.com/office/drawing/2014/main" id="{9B3FB9C6-0FA7-4670-B6F0-B6CC1A7E6B3C}"/>
              </a:ext>
            </a:extLst>
          </p:cNvPr>
          <p:cNvPicPr>
            <a:picLocks noChangeAspect="1"/>
          </p:cNvPicPr>
          <p:nvPr/>
        </p:nvPicPr>
        <p:blipFill rotWithShape="1">
          <a:blip r:embed="rId5"/>
          <a:srcRect l="591" r="1960" b="1"/>
          <a:stretch/>
        </p:blipFill>
        <p:spPr>
          <a:xfrm>
            <a:off x="5865312" y="241290"/>
            <a:ext cx="2608610" cy="1041005"/>
          </a:xfrm>
          <a:prstGeom prst="rect">
            <a:avLst/>
          </a:prstGeom>
        </p:spPr>
      </p:pic>
      <p:pic>
        <p:nvPicPr>
          <p:cNvPr id="14" name="Picture 13" descr="A person wearing a dress&#10;&#10;Description automatically generated">
            <a:extLst>
              <a:ext uri="{FF2B5EF4-FFF2-40B4-BE49-F238E27FC236}">
                <a16:creationId xmlns:a16="http://schemas.microsoft.com/office/drawing/2014/main" id="{4841F073-5E9C-448A-8BEF-FB66FEF397B2}"/>
              </a:ext>
            </a:extLst>
          </p:cNvPr>
          <p:cNvPicPr>
            <a:picLocks noChangeAspect="1"/>
          </p:cNvPicPr>
          <p:nvPr/>
        </p:nvPicPr>
        <p:blipFill rotWithShape="1">
          <a:blip r:embed="rId6"/>
          <a:srcRect l="2172" r="47805"/>
          <a:stretch/>
        </p:blipFill>
        <p:spPr>
          <a:xfrm>
            <a:off x="6289812" y="1402934"/>
            <a:ext cx="1301859" cy="1041009"/>
          </a:xfrm>
          <a:prstGeom prst="rect">
            <a:avLst/>
          </a:prstGeom>
        </p:spPr>
      </p:pic>
    </p:spTree>
    <p:extLst>
      <p:ext uri="{BB962C8B-B14F-4D97-AF65-F5344CB8AC3E}">
        <p14:creationId xmlns:p14="http://schemas.microsoft.com/office/powerpoint/2010/main" val="243419667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itle Master">
  <a:themeElements>
    <a:clrScheme name="Chalmers Colour Theme">
      <a:dk1>
        <a:srgbClr val="4F4F4F"/>
      </a:dk1>
      <a:lt1>
        <a:srgbClr val="FFFFFF"/>
      </a:lt1>
      <a:dk2>
        <a:srgbClr val="6F828C"/>
      </a:dk2>
      <a:lt2>
        <a:srgbClr val="99B3C2"/>
      </a:lt2>
      <a:accent1>
        <a:srgbClr val="003050"/>
      </a:accent1>
      <a:accent2>
        <a:srgbClr val="00A99D"/>
      </a:accent2>
      <a:accent3>
        <a:srgbClr val="006C5C"/>
      </a:accent3>
      <a:accent4>
        <a:srgbClr val="7FB538"/>
      </a:accent4>
      <a:accent5>
        <a:srgbClr val="58B0E3"/>
      </a:accent5>
      <a:accent6>
        <a:srgbClr val="483728"/>
      </a:accent6>
      <a:hlink>
        <a:srgbClr val="F15922"/>
      </a:hlink>
      <a:folHlink>
        <a:srgbClr val="FFCB0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layout">
  <a:themeElements>
    <a:clrScheme name="Chalmers Colour Theme">
      <a:dk1>
        <a:srgbClr val="4F4F4F"/>
      </a:dk1>
      <a:lt1>
        <a:srgbClr val="FFFFFF"/>
      </a:lt1>
      <a:dk2>
        <a:srgbClr val="6F828C"/>
      </a:dk2>
      <a:lt2>
        <a:srgbClr val="99B3C2"/>
      </a:lt2>
      <a:accent1>
        <a:srgbClr val="003050"/>
      </a:accent1>
      <a:accent2>
        <a:srgbClr val="00A99D"/>
      </a:accent2>
      <a:accent3>
        <a:srgbClr val="006C5C"/>
      </a:accent3>
      <a:accent4>
        <a:srgbClr val="7FB538"/>
      </a:accent4>
      <a:accent5>
        <a:srgbClr val="58B0E3"/>
      </a:accent5>
      <a:accent6>
        <a:srgbClr val="483728"/>
      </a:accent6>
      <a:hlink>
        <a:srgbClr val="F15922"/>
      </a:hlink>
      <a:folHlink>
        <a:srgbClr val="FFCB0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 Helsidesbild">
  <a:themeElements>
    <a:clrScheme name="Chalmers Colour Theme">
      <a:dk1>
        <a:srgbClr val="4F4F4F"/>
      </a:dk1>
      <a:lt1>
        <a:srgbClr val="FFFFFF"/>
      </a:lt1>
      <a:dk2>
        <a:srgbClr val="6F828C"/>
      </a:dk2>
      <a:lt2>
        <a:srgbClr val="99B3C2"/>
      </a:lt2>
      <a:accent1>
        <a:srgbClr val="003050"/>
      </a:accent1>
      <a:accent2>
        <a:srgbClr val="00A99D"/>
      </a:accent2>
      <a:accent3>
        <a:srgbClr val="006C5C"/>
      </a:accent3>
      <a:accent4>
        <a:srgbClr val="7FB538"/>
      </a:accent4>
      <a:accent5>
        <a:srgbClr val="58B0E3"/>
      </a:accent5>
      <a:accent6>
        <a:srgbClr val="483728"/>
      </a:accent6>
      <a:hlink>
        <a:srgbClr val="F15922"/>
      </a:hlink>
      <a:folHlink>
        <a:srgbClr val="FFCB0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sta bilden Master">
  <a:themeElements>
    <a:clrScheme name="Chalmers Colour Theme">
      <a:dk1>
        <a:srgbClr val="4F4F4F"/>
      </a:dk1>
      <a:lt1>
        <a:srgbClr val="FFFFFF"/>
      </a:lt1>
      <a:dk2>
        <a:srgbClr val="6F828C"/>
      </a:dk2>
      <a:lt2>
        <a:srgbClr val="99B3C2"/>
      </a:lt2>
      <a:accent1>
        <a:srgbClr val="003050"/>
      </a:accent1>
      <a:accent2>
        <a:srgbClr val="00A99D"/>
      </a:accent2>
      <a:accent3>
        <a:srgbClr val="006C5C"/>
      </a:accent3>
      <a:accent4>
        <a:srgbClr val="7FB538"/>
      </a:accent4>
      <a:accent5>
        <a:srgbClr val="58B0E3"/>
      </a:accent5>
      <a:accent6>
        <a:srgbClr val="483728"/>
      </a:accent6>
      <a:hlink>
        <a:srgbClr val="F15922"/>
      </a:hlink>
      <a:folHlink>
        <a:srgbClr val="FFCB0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Master blå">
  <a:themeElements>
    <a:clrScheme name="Chalmers Colour Theme">
      <a:dk1>
        <a:srgbClr val="4F4F4F"/>
      </a:dk1>
      <a:lt1>
        <a:srgbClr val="FFFFFF"/>
      </a:lt1>
      <a:dk2>
        <a:srgbClr val="6F828C"/>
      </a:dk2>
      <a:lt2>
        <a:srgbClr val="99B3C2"/>
      </a:lt2>
      <a:accent1>
        <a:srgbClr val="003050"/>
      </a:accent1>
      <a:accent2>
        <a:srgbClr val="00A99D"/>
      </a:accent2>
      <a:accent3>
        <a:srgbClr val="006C5C"/>
      </a:accent3>
      <a:accent4>
        <a:srgbClr val="7FB538"/>
      </a:accent4>
      <a:accent5>
        <a:srgbClr val="58B0E3"/>
      </a:accent5>
      <a:accent6>
        <a:srgbClr val="483728"/>
      </a:accent6>
      <a:hlink>
        <a:srgbClr val="F15922"/>
      </a:hlink>
      <a:folHlink>
        <a:srgbClr val="FFCB0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ster layout blå">
  <a:themeElements>
    <a:clrScheme name="Chalmers Colour Theme">
      <a:dk1>
        <a:srgbClr val="4F4F4F"/>
      </a:dk1>
      <a:lt1>
        <a:srgbClr val="FFFFFF"/>
      </a:lt1>
      <a:dk2>
        <a:srgbClr val="6F828C"/>
      </a:dk2>
      <a:lt2>
        <a:srgbClr val="99B3C2"/>
      </a:lt2>
      <a:accent1>
        <a:srgbClr val="003050"/>
      </a:accent1>
      <a:accent2>
        <a:srgbClr val="00A99D"/>
      </a:accent2>
      <a:accent3>
        <a:srgbClr val="006C5C"/>
      </a:accent3>
      <a:accent4>
        <a:srgbClr val="7FB538"/>
      </a:accent4>
      <a:accent5>
        <a:srgbClr val="58B0E3"/>
      </a:accent5>
      <a:accent6>
        <a:srgbClr val="483728"/>
      </a:accent6>
      <a:hlink>
        <a:srgbClr val="F15922"/>
      </a:hlink>
      <a:folHlink>
        <a:srgbClr val="FFCB0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ista bilden Master blå">
  <a:themeElements>
    <a:clrScheme name="Chalmers Colour Theme">
      <a:dk1>
        <a:srgbClr val="4F4F4F"/>
      </a:dk1>
      <a:lt1>
        <a:srgbClr val="FFFFFF"/>
      </a:lt1>
      <a:dk2>
        <a:srgbClr val="6F828C"/>
      </a:dk2>
      <a:lt2>
        <a:srgbClr val="99B3C2"/>
      </a:lt2>
      <a:accent1>
        <a:srgbClr val="003050"/>
      </a:accent1>
      <a:accent2>
        <a:srgbClr val="00A99D"/>
      </a:accent2>
      <a:accent3>
        <a:srgbClr val="006C5C"/>
      </a:accent3>
      <a:accent4>
        <a:srgbClr val="7FB538"/>
      </a:accent4>
      <a:accent5>
        <a:srgbClr val="58B0E3"/>
      </a:accent5>
      <a:accent6>
        <a:srgbClr val="483728"/>
      </a:accent6>
      <a:hlink>
        <a:srgbClr val="F15922"/>
      </a:hlink>
      <a:folHlink>
        <a:srgbClr val="FFCB0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1935</Words>
  <Application>Microsoft Office PowerPoint</Application>
  <PresentationFormat>On-screen Show (16:9)</PresentationFormat>
  <Paragraphs>211</Paragraphs>
  <Slides>15</Slides>
  <Notes>13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15</vt:i4>
      </vt:variant>
    </vt:vector>
  </HeadingPairs>
  <TitlesOfParts>
    <vt:vector size="26" baseType="lpstr">
      <vt:lpstr>Akzidenz for Chalmers Regular</vt:lpstr>
      <vt:lpstr>Arial</vt:lpstr>
      <vt:lpstr>Calibri</vt:lpstr>
      <vt:lpstr>Times</vt:lpstr>
      <vt:lpstr>Title Master</vt:lpstr>
      <vt:lpstr>Master layout</vt:lpstr>
      <vt:lpstr>Master Helsidesbild</vt:lpstr>
      <vt:lpstr>Sista bilden Master</vt:lpstr>
      <vt:lpstr>Title Master blå</vt:lpstr>
      <vt:lpstr>Master layout blå</vt:lpstr>
      <vt:lpstr>Sista bilden Master blå</vt:lpstr>
      <vt:lpstr>PowerPoint Presentation</vt:lpstr>
      <vt:lpstr>WHY and how</vt:lpstr>
      <vt:lpstr>PowerPoint Presentation</vt:lpstr>
      <vt:lpstr>PROGRAM structure</vt:lpstr>
      <vt:lpstr>THE COURSES</vt:lpstr>
      <vt:lpstr>THE COURSES</vt:lpstr>
      <vt:lpstr>THE Mandatory activities</vt:lpstr>
      <vt:lpstr>PowerPoint Presentation</vt:lpstr>
      <vt:lpstr>Popular Science Presentation  oral and written</vt:lpstr>
      <vt:lpstr>Popular Science Presentation </vt:lpstr>
      <vt:lpstr>Registration in Ladok</vt:lpstr>
      <vt:lpstr>What we expect of You</vt:lpstr>
      <vt:lpstr>Tips from the coach…</vt:lpstr>
      <vt:lpstr>Come to us with your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Catharina Hiort</dc:creator>
  <cp:lastModifiedBy>Catharina Hiort</cp:lastModifiedBy>
  <cp:revision>6</cp:revision>
  <dcterms:created xsi:type="dcterms:W3CDTF">2020-09-30T07:26:50Z</dcterms:created>
  <dcterms:modified xsi:type="dcterms:W3CDTF">2020-09-30T09:16:07Z</dcterms:modified>
</cp:coreProperties>
</file>